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0" r:id="rId1"/>
    <p:sldMasterId id="2147484003" r:id="rId2"/>
  </p:sldMasterIdLst>
  <p:handoutMasterIdLst>
    <p:handoutMasterId r:id="rId31"/>
  </p:handoutMasterIdLst>
  <p:sldIdLst>
    <p:sldId id="256" r:id="rId3"/>
    <p:sldId id="276" r:id="rId4"/>
    <p:sldId id="290" r:id="rId5"/>
    <p:sldId id="289" r:id="rId6"/>
    <p:sldId id="298" r:id="rId7"/>
    <p:sldId id="299" r:id="rId8"/>
    <p:sldId id="302" r:id="rId9"/>
    <p:sldId id="300" r:id="rId10"/>
    <p:sldId id="333" r:id="rId11"/>
    <p:sldId id="309" r:id="rId12"/>
    <p:sldId id="310" r:id="rId13"/>
    <p:sldId id="311" r:id="rId14"/>
    <p:sldId id="312" r:id="rId15"/>
    <p:sldId id="313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280" r:id="rId27"/>
    <p:sldId id="271" r:id="rId28"/>
    <p:sldId id="273" r:id="rId29"/>
    <p:sldId id="272" r:id="rId30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a Šumpíková" initials="MŠ" lastIdx="1" clrIdx="0">
    <p:extLst>
      <p:ext uri="{19B8F6BF-5375-455C-9EA6-DF929625EA0E}">
        <p15:presenceInfo xmlns:p15="http://schemas.microsoft.com/office/powerpoint/2012/main" userId="Michaela Šumpík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C494"/>
    <a:srgbClr val="F0C566"/>
    <a:srgbClr val="EAB02E"/>
    <a:srgbClr val="1EB41E"/>
    <a:srgbClr val="663300"/>
    <a:srgbClr val="23C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3135" autoAdjust="0"/>
  </p:normalViewPr>
  <p:slideViewPr>
    <p:cSldViewPr snapToGrid="0">
      <p:cViewPr varScale="1">
        <p:scale>
          <a:sx n="64" d="100"/>
          <a:sy n="64" d="100"/>
        </p:scale>
        <p:origin x="85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-3126" y="-9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540C87-15E4-4045-A33B-698450EAE0F9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C490441D-15D9-4298-B47B-452321CD6DC6}">
      <dgm:prSet/>
      <dgm:spPr/>
      <dgm:t>
        <a:bodyPr/>
        <a:lstStyle/>
        <a:p>
          <a:r>
            <a:rPr lang="cs-CZ" dirty="0"/>
            <a:t>Podporované aktivity</a:t>
          </a:r>
        </a:p>
      </dgm:t>
    </dgm:pt>
    <dgm:pt modelId="{8DE584E2-06E5-4B1F-94F3-A7A6BAE0E454}" type="parTrans" cxnId="{4B5255AC-EC01-4DE4-A516-5FE0084E1E35}">
      <dgm:prSet/>
      <dgm:spPr/>
      <dgm:t>
        <a:bodyPr/>
        <a:lstStyle/>
        <a:p>
          <a:endParaRPr lang="cs-CZ"/>
        </a:p>
      </dgm:t>
    </dgm:pt>
    <dgm:pt modelId="{453DB290-110D-4833-9583-2BC20D2670D2}" type="sibTrans" cxnId="{4B5255AC-EC01-4DE4-A516-5FE0084E1E35}">
      <dgm:prSet/>
      <dgm:spPr/>
      <dgm:t>
        <a:bodyPr/>
        <a:lstStyle/>
        <a:p>
          <a:endParaRPr lang="cs-CZ"/>
        </a:p>
      </dgm:t>
    </dgm:pt>
    <dgm:pt modelId="{B5DC8874-04CC-4789-A6C5-2235A4273FB3}">
      <dgm:prSet/>
      <dgm:spPr/>
      <dgm:t>
        <a:bodyPr/>
        <a:lstStyle/>
        <a:p>
          <a:r>
            <a:rPr lang="cs-CZ" dirty="0"/>
            <a:t>Způsobilé a nezpůsobilé výdaje</a:t>
          </a:r>
        </a:p>
      </dgm:t>
    </dgm:pt>
    <dgm:pt modelId="{F06AF411-3EEA-423C-BFAD-D40D3F7E4B20}" type="parTrans" cxnId="{4FB25141-8EC5-4572-B901-729BCFDD7900}">
      <dgm:prSet/>
      <dgm:spPr/>
      <dgm:t>
        <a:bodyPr/>
        <a:lstStyle/>
        <a:p>
          <a:endParaRPr lang="cs-CZ"/>
        </a:p>
      </dgm:t>
    </dgm:pt>
    <dgm:pt modelId="{D640F742-5D8C-45D1-869C-2666A7E1FB5C}" type="sibTrans" cxnId="{4FB25141-8EC5-4572-B901-729BCFDD7900}">
      <dgm:prSet/>
      <dgm:spPr/>
      <dgm:t>
        <a:bodyPr/>
        <a:lstStyle/>
        <a:p>
          <a:endParaRPr lang="cs-CZ"/>
        </a:p>
      </dgm:t>
    </dgm:pt>
    <dgm:pt modelId="{F5484075-28D3-4062-91F9-898FB3836542}">
      <dgm:prSet/>
      <dgm:spPr/>
      <dgm:t>
        <a:bodyPr/>
        <a:lstStyle/>
        <a:p>
          <a:r>
            <a:rPr lang="cs-CZ" dirty="0"/>
            <a:t>Indikátory</a:t>
          </a:r>
        </a:p>
      </dgm:t>
    </dgm:pt>
    <dgm:pt modelId="{723AEFF8-9ED5-4E0C-AF63-AB84BF845FAB}" type="parTrans" cxnId="{942C5C1F-9488-4093-86B7-981D106C83B4}">
      <dgm:prSet/>
      <dgm:spPr/>
      <dgm:t>
        <a:bodyPr/>
        <a:lstStyle/>
        <a:p>
          <a:endParaRPr lang="cs-CZ"/>
        </a:p>
      </dgm:t>
    </dgm:pt>
    <dgm:pt modelId="{C9CEE02B-FC5B-491A-8C16-99533505DE03}" type="sibTrans" cxnId="{942C5C1F-9488-4093-86B7-981D106C83B4}">
      <dgm:prSet/>
      <dgm:spPr/>
      <dgm:t>
        <a:bodyPr/>
        <a:lstStyle/>
        <a:p>
          <a:endParaRPr lang="cs-CZ"/>
        </a:p>
      </dgm:t>
    </dgm:pt>
    <dgm:pt modelId="{C69A7242-38A8-4CB4-86A1-779ABF74D1B1}">
      <dgm:prSet/>
      <dgm:spPr/>
      <dgm:t>
        <a:bodyPr/>
        <a:lstStyle/>
        <a:p>
          <a:r>
            <a:rPr lang="cs-CZ" dirty="0"/>
            <a:t>Způsob hodnocení a výběru projektů</a:t>
          </a:r>
        </a:p>
      </dgm:t>
    </dgm:pt>
    <dgm:pt modelId="{AF216888-FB4E-4AA2-B94A-A1E6964DC041}" type="parTrans" cxnId="{F4870174-8577-4480-9202-143AE5794D3D}">
      <dgm:prSet/>
      <dgm:spPr/>
      <dgm:t>
        <a:bodyPr/>
        <a:lstStyle/>
        <a:p>
          <a:endParaRPr lang="cs-CZ"/>
        </a:p>
      </dgm:t>
    </dgm:pt>
    <dgm:pt modelId="{143AD4EE-46FF-4F7E-A481-0E9DE1B2523D}" type="sibTrans" cxnId="{F4870174-8577-4480-9202-143AE5794D3D}">
      <dgm:prSet/>
      <dgm:spPr/>
      <dgm:t>
        <a:bodyPr/>
        <a:lstStyle/>
        <a:p>
          <a:endParaRPr lang="cs-CZ"/>
        </a:p>
      </dgm:t>
    </dgm:pt>
    <dgm:pt modelId="{07B2DCA0-BFEA-47E5-A260-F96096D0F742}">
      <dgm:prSet/>
      <dgm:spPr/>
      <dgm:t>
        <a:bodyPr/>
        <a:lstStyle/>
        <a:p>
          <a:r>
            <a:rPr lang="cs-CZ" dirty="0"/>
            <a:t>Povinné přílohy k žádosti</a:t>
          </a:r>
        </a:p>
      </dgm:t>
    </dgm:pt>
    <dgm:pt modelId="{E720BC06-7123-40DB-8B43-E988FC63F622}" type="parTrans" cxnId="{8F05DF2F-F73E-40E2-AE41-22E95D3F822C}">
      <dgm:prSet/>
      <dgm:spPr/>
      <dgm:t>
        <a:bodyPr/>
        <a:lstStyle/>
        <a:p>
          <a:endParaRPr lang="cs-CZ"/>
        </a:p>
      </dgm:t>
    </dgm:pt>
    <dgm:pt modelId="{55B01637-9F8B-4C75-B95F-81969B688456}" type="sibTrans" cxnId="{8F05DF2F-F73E-40E2-AE41-22E95D3F822C}">
      <dgm:prSet/>
      <dgm:spPr/>
      <dgm:t>
        <a:bodyPr/>
        <a:lstStyle/>
        <a:p>
          <a:endParaRPr lang="cs-CZ"/>
        </a:p>
      </dgm:t>
    </dgm:pt>
    <dgm:pt modelId="{01D692A9-0969-449E-B154-1E44DC5D3782}">
      <dgm:prSet phldrT="[Text]"/>
      <dgm:spPr/>
      <dgm:t>
        <a:bodyPr/>
        <a:lstStyle/>
        <a:p>
          <a:r>
            <a:rPr lang="cs-CZ" dirty="0"/>
            <a:t>Představení výzvy MAS Broumovsko+ - IROP – Doprava III</a:t>
          </a:r>
        </a:p>
      </dgm:t>
    </dgm:pt>
    <dgm:pt modelId="{378522AC-81DF-484B-8B75-3BE8542DA7A5}" type="sibTrans" cxnId="{13BCC91E-00A5-43A3-9C9D-211D51B1CF62}">
      <dgm:prSet/>
      <dgm:spPr/>
      <dgm:t>
        <a:bodyPr/>
        <a:lstStyle/>
        <a:p>
          <a:endParaRPr lang="cs-CZ"/>
        </a:p>
      </dgm:t>
    </dgm:pt>
    <dgm:pt modelId="{E08C2DCE-E4CB-400C-819D-5F596223D109}" type="parTrans" cxnId="{13BCC91E-00A5-43A3-9C9D-211D51B1CF62}">
      <dgm:prSet/>
      <dgm:spPr/>
      <dgm:t>
        <a:bodyPr/>
        <a:lstStyle/>
        <a:p>
          <a:endParaRPr lang="cs-CZ"/>
        </a:p>
      </dgm:t>
    </dgm:pt>
    <dgm:pt modelId="{695985F7-3CDA-4D2B-996D-971F8E1AF87A}">
      <dgm:prSet/>
      <dgm:spPr/>
      <dgm:t>
        <a:bodyPr/>
        <a:lstStyle/>
        <a:p>
          <a:r>
            <a:rPr lang="cs-CZ" dirty="0"/>
            <a:t>Důležité dokumenty</a:t>
          </a:r>
        </a:p>
      </dgm:t>
    </dgm:pt>
    <dgm:pt modelId="{8EC51FB0-BEAC-4335-8968-714AD816A780}" type="parTrans" cxnId="{7EB2FC6C-7077-43E1-A999-9D8E36411F6E}">
      <dgm:prSet/>
      <dgm:spPr/>
      <dgm:t>
        <a:bodyPr/>
        <a:lstStyle/>
        <a:p>
          <a:endParaRPr lang="cs-CZ"/>
        </a:p>
      </dgm:t>
    </dgm:pt>
    <dgm:pt modelId="{D69FE984-9B82-48E3-9323-6B452E05C601}" type="sibTrans" cxnId="{7EB2FC6C-7077-43E1-A999-9D8E36411F6E}">
      <dgm:prSet/>
      <dgm:spPr/>
      <dgm:t>
        <a:bodyPr/>
        <a:lstStyle/>
        <a:p>
          <a:endParaRPr lang="cs-CZ"/>
        </a:p>
      </dgm:t>
    </dgm:pt>
    <dgm:pt modelId="{487FFDC1-6970-4FBE-8ABA-EDA714BC5C6D}" type="pres">
      <dgm:prSet presAssocID="{22540C87-15E4-4045-A33B-698450EAE0F9}" presName="Name0" presStyleCnt="0">
        <dgm:presLayoutVars>
          <dgm:chMax val="7"/>
          <dgm:chPref val="7"/>
          <dgm:dir/>
        </dgm:presLayoutVars>
      </dgm:prSet>
      <dgm:spPr/>
    </dgm:pt>
    <dgm:pt modelId="{50D1F505-1C37-49A6-A082-A3B24FE43012}" type="pres">
      <dgm:prSet presAssocID="{22540C87-15E4-4045-A33B-698450EAE0F9}" presName="Name1" presStyleCnt="0"/>
      <dgm:spPr/>
    </dgm:pt>
    <dgm:pt modelId="{FCAA1E7E-29FC-4E9B-803A-5B62CFAE81CD}" type="pres">
      <dgm:prSet presAssocID="{22540C87-15E4-4045-A33B-698450EAE0F9}" presName="cycle" presStyleCnt="0"/>
      <dgm:spPr/>
    </dgm:pt>
    <dgm:pt modelId="{97B3EA9C-F253-4DAF-A37C-AD1A9EC57233}" type="pres">
      <dgm:prSet presAssocID="{22540C87-15E4-4045-A33B-698450EAE0F9}" presName="srcNode" presStyleLbl="node1" presStyleIdx="0" presStyleCnt="7"/>
      <dgm:spPr/>
    </dgm:pt>
    <dgm:pt modelId="{059739A5-D13D-4B6C-B7BC-9067B73E4E1B}" type="pres">
      <dgm:prSet presAssocID="{22540C87-15E4-4045-A33B-698450EAE0F9}" presName="conn" presStyleLbl="parChTrans1D2" presStyleIdx="0" presStyleCnt="1"/>
      <dgm:spPr/>
    </dgm:pt>
    <dgm:pt modelId="{09440BF7-FC00-49D5-9CF1-70AD145AAD29}" type="pres">
      <dgm:prSet presAssocID="{22540C87-15E4-4045-A33B-698450EAE0F9}" presName="extraNode" presStyleLbl="node1" presStyleIdx="0" presStyleCnt="7"/>
      <dgm:spPr/>
    </dgm:pt>
    <dgm:pt modelId="{56E607D5-405B-4699-98EA-EB9FFA99236F}" type="pres">
      <dgm:prSet presAssocID="{22540C87-15E4-4045-A33B-698450EAE0F9}" presName="dstNode" presStyleLbl="node1" presStyleIdx="0" presStyleCnt="7"/>
      <dgm:spPr/>
    </dgm:pt>
    <dgm:pt modelId="{693390C7-A8F3-482B-B31F-C24FABBD83C6}" type="pres">
      <dgm:prSet presAssocID="{01D692A9-0969-449E-B154-1E44DC5D3782}" presName="text_1" presStyleLbl="node1" presStyleIdx="0" presStyleCnt="7" custLinFactNeighborX="150">
        <dgm:presLayoutVars>
          <dgm:bulletEnabled val="1"/>
        </dgm:presLayoutVars>
      </dgm:prSet>
      <dgm:spPr/>
    </dgm:pt>
    <dgm:pt modelId="{FAC37426-1D5D-4E3E-B2C9-C8E6C251B6E1}" type="pres">
      <dgm:prSet presAssocID="{01D692A9-0969-449E-B154-1E44DC5D3782}" presName="accent_1" presStyleCnt="0"/>
      <dgm:spPr/>
    </dgm:pt>
    <dgm:pt modelId="{A066E87B-F9D4-40CF-B8C7-3E1D71378341}" type="pres">
      <dgm:prSet presAssocID="{01D692A9-0969-449E-B154-1E44DC5D3782}" presName="accentRepeatNode" presStyleLbl="solidFgAcc1" presStyleIdx="0" presStyleCnt="7"/>
      <dgm:spPr/>
    </dgm:pt>
    <dgm:pt modelId="{E9D6B6AF-1E67-47C2-8AC7-6ECCED28D765}" type="pres">
      <dgm:prSet presAssocID="{C490441D-15D9-4298-B47B-452321CD6DC6}" presName="text_2" presStyleLbl="node1" presStyleIdx="1" presStyleCnt="7">
        <dgm:presLayoutVars>
          <dgm:bulletEnabled val="1"/>
        </dgm:presLayoutVars>
      </dgm:prSet>
      <dgm:spPr/>
    </dgm:pt>
    <dgm:pt modelId="{C0F5D549-A575-443B-B366-8988D0087877}" type="pres">
      <dgm:prSet presAssocID="{C490441D-15D9-4298-B47B-452321CD6DC6}" presName="accent_2" presStyleCnt="0"/>
      <dgm:spPr/>
    </dgm:pt>
    <dgm:pt modelId="{BED707B2-1F59-4599-A11B-D3263BC2A7C6}" type="pres">
      <dgm:prSet presAssocID="{C490441D-15D9-4298-B47B-452321CD6DC6}" presName="accentRepeatNode" presStyleLbl="solidFgAcc1" presStyleIdx="1" presStyleCnt="7"/>
      <dgm:spPr/>
    </dgm:pt>
    <dgm:pt modelId="{0642A9B2-0A28-4E5A-8609-6E147B9C0D6C}" type="pres">
      <dgm:prSet presAssocID="{07B2DCA0-BFEA-47E5-A260-F96096D0F742}" presName="text_3" presStyleLbl="node1" presStyleIdx="2" presStyleCnt="7">
        <dgm:presLayoutVars>
          <dgm:bulletEnabled val="1"/>
        </dgm:presLayoutVars>
      </dgm:prSet>
      <dgm:spPr/>
    </dgm:pt>
    <dgm:pt modelId="{216AAC67-94C7-4B5F-AF24-F9CDF1FB94DF}" type="pres">
      <dgm:prSet presAssocID="{07B2DCA0-BFEA-47E5-A260-F96096D0F742}" presName="accent_3" presStyleCnt="0"/>
      <dgm:spPr/>
    </dgm:pt>
    <dgm:pt modelId="{CBF0F008-AAE1-4ADA-8FEA-47784147F9B8}" type="pres">
      <dgm:prSet presAssocID="{07B2DCA0-BFEA-47E5-A260-F96096D0F742}" presName="accentRepeatNode" presStyleLbl="solidFgAcc1" presStyleIdx="2" presStyleCnt="7"/>
      <dgm:spPr/>
    </dgm:pt>
    <dgm:pt modelId="{FB847611-5AD2-48F1-97F5-0CC8C5E235B3}" type="pres">
      <dgm:prSet presAssocID="{B5DC8874-04CC-4789-A6C5-2235A4273FB3}" presName="text_4" presStyleLbl="node1" presStyleIdx="3" presStyleCnt="7">
        <dgm:presLayoutVars>
          <dgm:bulletEnabled val="1"/>
        </dgm:presLayoutVars>
      </dgm:prSet>
      <dgm:spPr/>
    </dgm:pt>
    <dgm:pt modelId="{AAD8F15E-C592-4384-B340-A84FC42E6554}" type="pres">
      <dgm:prSet presAssocID="{B5DC8874-04CC-4789-A6C5-2235A4273FB3}" presName="accent_4" presStyleCnt="0"/>
      <dgm:spPr/>
    </dgm:pt>
    <dgm:pt modelId="{78A225A6-851B-4563-BCA8-6F3F2B16749E}" type="pres">
      <dgm:prSet presAssocID="{B5DC8874-04CC-4789-A6C5-2235A4273FB3}" presName="accentRepeatNode" presStyleLbl="solidFgAcc1" presStyleIdx="3" presStyleCnt="7"/>
      <dgm:spPr/>
    </dgm:pt>
    <dgm:pt modelId="{1EBD041A-1415-4686-9491-2C4B47EAED0A}" type="pres">
      <dgm:prSet presAssocID="{F5484075-28D3-4062-91F9-898FB3836542}" presName="text_5" presStyleLbl="node1" presStyleIdx="4" presStyleCnt="7">
        <dgm:presLayoutVars>
          <dgm:bulletEnabled val="1"/>
        </dgm:presLayoutVars>
      </dgm:prSet>
      <dgm:spPr/>
    </dgm:pt>
    <dgm:pt modelId="{E3A6AFDB-D6EF-40AC-B594-F1C70B43D2DA}" type="pres">
      <dgm:prSet presAssocID="{F5484075-28D3-4062-91F9-898FB3836542}" presName="accent_5" presStyleCnt="0"/>
      <dgm:spPr/>
    </dgm:pt>
    <dgm:pt modelId="{7A422191-7EB3-400A-B806-3EEBE987FAD0}" type="pres">
      <dgm:prSet presAssocID="{F5484075-28D3-4062-91F9-898FB3836542}" presName="accentRepeatNode" presStyleLbl="solidFgAcc1" presStyleIdx="4" presStyleCnt="7"/>
      <dgm:spPr/>
    </dgm:pt>
    <dgm:pt modelId="{7D882521-3CA6-4D7F-B089-3B60CF02718A}" type="pres">
      <dgm:prSet presAssocID="{C69A7242-38A8-4CB4-86A1-779ABF74D1B1}" presName="text_6" presStyleLbl="node1" presStyleIdx="5" presStyleCnt="7">
        <dgm:presLayoutVars>
          <dgm:bulletEnabled val="1"/>
        </dgm:presLayoutVars>
      </dgm:prSet>
      <dgm:spPr/>
    </dgm:pt>
    <dgm:pt modelId="{FF94AB40-3975-4C29-AC1D-F1F18ED6669E}" type="pres">
      <dgm:prSet presAssocID="{C69A7242-38A8-4CB4-86A1-779ABF74D1B1}" presName="accent_6" presStyleCnt="0"/>
      <dgm:spPr/>
    </dgm:pt>
    <dgm:pt modelId="{3CA90124-5868-4E29-B276-0178568C8227}" type="pres">
      <dgm:prSet presAssocID="{C69A7242-38A8-4CB4-86A1-779ABF74D1B1}" presName="accentRepeatNode" presStyleLbl="solidFgAcc1" presStyleIdx="5" presStyleCnt="7"/>
      <dgm:spPr/>
    </dgm:pt>
    <dgm:pt modelId="{4974C020-FB2C-45DF-A1AA-8C6DEE1B17A5}" type="pres">
      <dgm:prSet presAssocID="{695985F7-3CDA-4D2B-996D-971F8E1AF87A}" presName="text_7" presStyleLbl="node1" presStyleIdx="6" presStyleCnt="7">
        <dgm:presLayoutVars>
          <dgm:bulletEnabled val="1"/>
        </dgm:presLayoutVars>
      </dgm:prSet>
      <dgm:spPr/>
    </dgm:pt>
    <dgm:pt modelId="{0B7274B1-4032-4EAC-B5ED-5E0BFA79405C}" type="pres">
      <dgm:prSet presAssocID="{695985F7-3CDA-4D2B-996D-971F8E1AF87A}" presName="accent_7" presStyleCnt="0"/>
      <dgm:spPr/>
    </dgm:pt>
    <dgm:pt modelId="{956A6A6C-679B-4A65-95BB-B08EC1303A32}" type="pres">
      <dgm:prSet presAssocID="{695985F7-3CDA-4D2B-996D-971F8E1AF87A}" presName="accentRepeatNode" presStyleLbl="solidFgAcc1" presStyleIdx="6" presStyleCnt="7"/>
      <dgm:spPr/>
    </dgm:pt>
  </dgm:ptLst>
  <dgm:cxnLst>
    <dgm:cxn modelId="{80FC6F09-371C-4160-A508-689157B55E95}" type="presOf" srcId="{B5DC8874-04CC-4789-A6C5-2235A4273FB3}" destId="{FB847611-5AD2-48F1-97F5-0CC8C5E235B3}" srcOrd="0" destOrd="0" presId="urn:microsoft.com/office/officeart/2008/layout/VerticalCurvedList"/>
    <dgm:cxn modelId="{13BCC91E-00A5-43A3-9C9D-211D51B1CF62}" srcId="{22540C87-15E4-4045-A33B-698450EAE0F9}" destId="{01D692A9-0969-449E-B154-1E44DC5D3782}" srcOrd="0" destOrd="0" parTransId="{E08C2DCE-E4CB-400C-819D-5F596223D109}" sibTransId="{378522AC-81DF-484B-8B75-3BE8542DA7A5}"/>
    <dgm:cxn modelId="{942C5C1F-9488-4093-86B7-981D106C83B4}" srcId="{22540C87-15E4-4045-A33B-698450EAE0F9}" destId="{F5484075-28D3-4062-91F9-898FB3836542}" srcOrd="4" destOrd="0" parTransId="{723AEFF8-9ED5-4E0C-AF63-AB84BF845FAB}" sibTransId="{C9CEE02B-FC5B-491A-8C16-99533505DE03}"/>
    <dgm:cxn modelId="{8F05DF2F-F73E-40E2-AE41-22E95D3F822C}" srcId="{22540C87-15E4-4045-A33B-698450EAE0F9}" destId="{07B2DCA0-BFEA-47E5-A260-F96096D0F742}" srcOrd="2" destOrd="0" parTransId="{E720BC06-7123-40DB-8B43-E988FC63F622}" sibTransId="{55B01637-9F8B-4C75-B95F-81969B688456}"/>
    <dgm:cxn modelId="{E3380133-DB96-4897-B639-54074C77996B}" type="presOf" srcId="{F5484075-28D3-4062-91F9-898FB3836542}" destId="{1EBD041A-1415-4686-9491-2C4B47EAED0A}" srcOrd="0" destOrd="0" presId="urn:microsoft.com/office/officeart/2008/layout/VerticalCurvedList"/>
    <dgm:cxn modelId="{4FB25141-8EC5-4572-B901-729BCFDD7900}" srcId="{22540C87-15E4-4045-A33B-698450EAE0F9}" destId="{B5DC8874-04CC-4789-A6C5-2235A4273FB3}" srcOrd="3" destOrd="0" parTransId="{F06AF411-3EEA-423C-BFAD-D40D3F7E4B20}" sibTransId="{D640F742-5D8C-45D1-869C-2666A7E1FB5C}"/>
    <dgm:cxn modelId="{7EB2FC6C-7077-43E1-A999-9D8E36411F6E}" srcId="{22540C87-15E4-4045-A33B-698450EAE0F9}" destId="{695985F7-3CDA-4D2B-996D-971F8E1AF87A}" srcOrd="6" destOrd="0" parTransId="{8EC51FB0-BEAC-4335-8968-714AD816A780}" sibTransId="{D69FE984-9B82-48E3-9323-6B452E05C601}"/>
    <dgm:cxn modelId="{F4870174-8577-4480-9202-143AE5794D3D}" srcId="{22540C87-15E4-4045-A33B-698450EAE0F9}" destId="{C69A7242-38A8-4CB4-86A1-779ABF74D1B1}" srcOrd="5" destOrd="0" parTransId="{AF216888-FB4E-4AA2-B94A-A1E6964DC041}" sibTransId="{143AD4EE-46FF-4F7E-A481-0E9DE1B2523D}"/>
    <dgm:cxn modelId="{F4A37C79-CB35-4B1B-89C4-5AAC6A255DF1}" type="presOf" srcId="{C490441D-15D9-4298-B47B-452321CD6DC6}" destId="{E9D6B6AF-1E67-47C2-8AC7-6ECCED28D765}" srcOrd="0" destOrd="0" presId="urn:microsoft.com/office/officeart/2008/layout/VerticalCurvedList"/>
    <dgm:cxn modelId="{4B5255AC-EC01-4DE4-A516-5FE0084E1E35}" srcId="{22540C87-15E4-4045-A33B-698450EAE0F9}" destId="{C490441D-15D9-4298-B47B-452321CD6DC6}" srcOrd="1" destOrd="0" parTransId="{8DE584E2-06E5-4B1F-94F3-A7A6BAE0E454}" sibTransId="{453DB290-110D-4833-9583-2BC20D2670D2}"/>
    <dgm:cxn modelId="{45DCA2B5-8B34-41AC-8084-52B6187D1FC0}" type="presOf" srcId="{22540C87-15E4-4045-A33B-698450EAE0F9}" destId="{487FFDC1-6970-4FBE-8ABA-EDA714BC5C6D}" srcOrd="0" destOrd="0" presId="urn:microsoft.com/office/officeart/2008/layout/VerticalCurvedList"/>
    <dgm:cxn modelId="{AD4EE8BC-9501-449C-BAEC-EA6C46662469}" type="presOf" srcId="{695985F7-3CDA-4D2B-996D-971F8E1AF87A}" destId="{4974C020-FB2C-45DF-A1AA-8C6DEE1B17A5}" srcOrd="0" destOrd="0" presId="urn:microsoft.com/office/officeart/2008/layout/VerticalCurvedList"/>
    <dgm:cxn modelId="{BCF131C7-9DE9-4FDF-A9B6-A6EE67021CC9}" type="presOf" srcId="{378522AC-81DF-484B-8B75-3BE8542DA7A5}" destId="{059739A5-D13D-4B6C-B7BC-9067B73E4E1B}" srcOrd="0" destOrd="0" presId="urn:microsoft.com/office/officeart/2008/layout/VerticalCurvedList"/>
    <dgm:cxn modelId="{0ED59FCB-9718-45EB-BAB9-ECE9EB86ED66}" type="presOf" srcId="{07B2DCA0-BFEA-47E5-A260-F96096D0F742}" destId="{0642A9B2-0A28-4E5A-8609-6E147B9C0D6C}" srcOrd="0" destOrd="0" presId="urn:microsoft.com/office/officeart/2008/layout/VerticalCurvedList"/>
    <dgm:cxn modelId="{EB19FAD1-56D4-47EF-A089-4352F0754DFA}" type="presOf" srcId="{C69A7242-38A8-4CB4-86A1-779ABF74D1B1}" destId="{7D882521-3CA6-4D7F-B089-3B60CF02718A}" srcOrd="0" destOrd="0" presId="urn:microsoft.com/office/officeart/2008/layout/VerticalCurvedList"/>
    <dgm:cxn modelId="{401966FB-6694-4619-A6B3-85A4D4671883}" type="presOf" srcId="{01D692A9-0969-449E-B154-1E44DC5D3782}" destId="{693390C7-A8F3-482B-B31F-C24FABBD83C6}" srcOrd="0" destOrd="0" presId="urn:microsoft.com/office/officeart/2008/layout/VerticalCurvedList"/>
    <dgm:cxn modelId="{CD33BEC6-507D-4C7D-9947-17C35CC35FB4}" type="presParOf" srcId="{487FFDC1-6970-4FBE-8ABA-EDA714BC5C6D}" destId="{50D1F505-1C37-49A6-A082-A3B24FE43012}" srcOrd="0" destOrd="0" presId="urn:microsoft.com/office/officeart/2008/layout/VerticalCurvedList"/>
    <dgm:cxn modelId="{25153AD7-27F9-46DC-9B0F-2FD6C87F4FCA}" type="presParOf" srcId="{50D1F505-1C37-49A6-A082-A3B24FE43012}" destId="{FCAA1E7E-29FC-4E9B-803A-5B62CFAE81CD}" srcOrd="0" destOrd="0" presId="urn:microsoft.com/office/officeart/2008/layout/VerticalCurvedList"/>
    <dgm:cxn modelId="{76AFF25F-DE31-4A0F-9224-3194A30E879C}" type="presParOf" srcId="{FCAA1E7E-29FC-4E9B-803A-5B62CFAE81CD}" destId="{97B3EA9C-F253-4DAF-A37C-AD1A9EC57233}" srcOrd="0" destOrd="0" presId="urn:microsoft.com/office/officeart/2008/layout/VerticalCurvedList"/>
    <dgm:cxn modelId="{57C24D2C-09BA-4948-BE5E-8A7F43F563E6}" type="presParOf" srcId="{FCAA1E7E-29FC-4E9B-803A-5B62CFAE81CD}" destId="{059739A5-D13D-4B6C-B7BC-9067B73E4E1B}" srcOrd="1" destOrd="0" presId="urn:microsoft.com/office/officeart/2008/layout/VerticalCurvedList"/>
    <dgm:cxn modelId="{DA73603D-F46B-465F-AA69-715A00F09720}" type="presParOf" srcId="{FCAA1E7E-29FC-4E9B-803A-5B62CFAE81CD}" destId="{09440BF7-FC00-49D5-9CF1-70AD145AAD29}" srcOrd="2" destOrd="0" presId="urn:microsoft.com/office/officeart/2008/layout/VerticalCurvedList"/>
    <dgm:cxn modelId="{EA39F6B1-17CF-4D52-99CE-D0245BBCC375}" type="presParOf" srcId="{FCAA1E7E-29FC-4E9B-803A-5B62CFAE81CD}" destId="{56E607D5-405B-4699-98EA-EB9FFA99236F}" srcOrd="3" destOrd="0" presId="urn:microsoft.com/office/officeart/2008/layout/VerticalCurvedList"/>
    <dgm:cxn modelId="{B5BCC09C-2A99-41BF-870F-873EA2872930}" type="presParOf" srcId="{50D1F505-1C37-49A6-A082-A3B24FE43012}" destId="{693390C7-A8F3-482B-B31F-C24FABBD83C6}" srcOrd="1" destOrd="0" presId="urn:microsoft.com/office/officeart/2008/layout/VerticalCurvedList"/>
    <dgm:cxn modelId="{43CFFF6E-DF5F-4766-88E8-48FBA5726C40}" type="presParOf" srcId="{50D1F505-1C37-49A6-A082-A3B24FE43012}" destId="{FAC37426-1D5D-4E3E-B2C9-C8E6C251B6E1}" srcOrd="2" destOrd="0" presId="urn:microsoft.com/office/officeart/2008/layout/VerticalCurvedList"/>
    <dgm:cxn modelId="{1D43E4C3-9702-47B8-ABC2-AE147C763D8D}" type="presParOf" srcId="{FAC37426-1D5D-4E3E-B2C9-C8E6C251B6E1}" destId="{A066E87B-F9D4-40CF-B8C7-3E1D71378341}" srcOrd="0" destOrd="0" presId="urn:microsoft.com/office/officeart/2008/layout/VerticalCurvedList"/>
    <dgm:cxn modelId="{6FBAB692-2E7A-49A9-AFBF-D5FF51C4BF5C}" type="presParOf" srcId="{50D1F505-1C37-49A6-A082-A3B24FE43012}" destId="{E9D6B6AF-1E67-47C2-8AC7-6ECCED28D765}" srcOrd="3" destOrd="0" presId="urn:microsoft.com/office/officeart/2008/layout/VerticalCurvedList"/>
    <dgm:cxn modelId="{CA391DD5-9D01-4552-B5C9-B3A3D2D8552F}" type="presParOf" srcId="{50D1F505-1C37-49A6-A082-A3B24FE43012}" destId="{C0F5D549-A575-443B-B366-8988D0087877}" srcOrd="4" destOrd="0" presId="urn:microsoft.com/office/officeart/2008/layout/VerticalCurvedList"/>
    <dgm:cxn modelId="{89A77395-81E4-485B-B603-BE4F0EE889FB}" type="presParOf" srcId="{C0F5D549-A575-443B-B366-8988D0087877}" destId="{BED707B2-1F59-4599-A11B-D3263BC2A7C6}" srcOrd="0" destOrd="0" presId="urn:microsoft.com/office/officeart/2008/layout/VerticalCurvedList"/>
    <dgm:cxn modelId="{45E058F2-BD36-4CA5-9516-82B3B236B256}" type="presParOf" srcId="{50D1F505-1C37-49A6-A082-A3B24FE43012}" destId="{0642A9B2-0A28-4E5A-8609-6E147B9C0D6C}" srcOrd="5" destOrd="0" presId="urn:microsoft.com/office/officeart/2008/layout/VerticalCurvedList"/>
    <dgm:cxn modelId="{3E75F807-4654-4A89-B622-A756012EEF61}" type="presParOf" srcId="{50D1F505-1C37-49A6-A082-A3B24FE43012}" destId="{216AAC67-94C7-4B5F-AF24-F9CDF1FB94DF}" srcOrd="6" destOrd="0" presId="urn:microsoft.com/office/officeart/2008/layout/VerticalCurvedList"/>
    <dgm:cxn modelId="{E5F25238-023A-46BC-BCE4-2661865B5110}" type="presParOf" srcId="{216AAC67-94C7-4B5F-AF24-F9CDF1FB94DF}" destId="{CBF0F008-AAE1-4ADA-8FEA-47784147F9B8}" srcOrd="0" destOrd="0" presId="urn:microsoft.com/office/officeart/2008/layout/VerticalCurvedList"/>
    <dgm:cxn modelId="{453E1688-92EF-422A-BFD1-AAC08EEC2154}" type="presParOf" srcId="{50D1F505-1C37-49A6-A082-A3B24FE43012}" destId="{FB847611-5AD2-48F1-97F5-0CC8C5E235B3}" srcOrd="7" destOrd="0" presId="urn:microsoft.com/office/officeart/2008/layout/VerticalCurvedList"/>
    <dgm:cxn modelId="{2B85C4F8-F5B8-41F8-A6D1-2A636727E125}" type="presParOf" srcId="{50D1F505-1C37-49A6-A082-A3B24FE43012}" destId="{AAD8F15E-C592-4384-B340-A84FC42E6554}" srcOrd="8" destOrd="0" presId="urn:microsoft.com/office/officeart/2008/layout/VerticalCurvedList"/>
    <dgm:cxn modelId="{871A0110-4B48-429E-9AFE-4E436C8B63D0}" type="presParOf" srcId="{AAD8F15E-C592-4384-B340-A84FC42E6554}" destId="{78A225A6-851B-4563-BCA8-6F3F2B16749E}" srcOrd="0" destOrd="0" presId="urn:microsoft.com/office/officeart/2008/layout/VerticalCurvedList"/>
    <dgm:cxn modelId="{212A829F-2A95-41BD-983A-A27DA0BF6598}" type="presParOf" srcId="{50D1F505-1C37-49A6-A082-A3B24FE43012}" destId="{1EBD041A-1415-4686-9491-2C4B47EAED0A}" srcOrd="9" destOrd="0" presId="urn:microsoft.com/office/officeart/2008/layout/VerticalCurvedList"/>
    <dgm:cxn modelId="{F4D3A57D-DA9E-4457-BBB1-606BDD9721CE}" type="presParOf" srcId="{50D1F505-1C37-49A6-A082-A3B24FE43012}" destId="{E3A6AFDB-D6EF-40AC-B594-F1C70B43D2DA}" srcOrd="10" destOrd="0" presId="urn:microsoft.com/office/officeart/2008/layout/VerticalCurvedList"/>
    <dgm:cxn modelId="{E75FE22B-22DF-4173-92E9-212BBB8D9BFA}" type="presParOf" srcId="{E3A6AFDB-D6EF-40AC-B594-F1C70B43D2DA}" destId="{7A422191-7EB3-400A-B806-3EEBE987FAD0}" srcOrd="0" destOrd="0" presId="urn:microsoft.com/office/officeart/2008/layout/VerticalCurvedList"/>
    <dgm:cxn modelId="{CDA75E3A-8126-4317-B14B-7F3494316628}" type="presParOf" srcId="{50D1F505-1C37-49A6-A082-A3B24FE43012}" destId="{7D882521-3CA6-4D7F-B089-3B60CF02718A}" srcOrd="11" destOrd="0" presId="urn:microsoft.com/office/officeart/2008/layout/VerticalCurvedList"/>
    <dgm:cxn modelId="{7248B6A7-B685-4265-A83B-7EDCD3AB4FAD}" type="presParOf" srcId="{50D1F505-1C37-49A6-A082-A3B24FE43012}" destId="{FF94AB40-3975-4C29-AC1D-F1F18ED6669E}" srcOrd="12" destOrd="0" presId="urn:microsoft.com/office/officeart/2008/layout/VerticalCurvedList"/>
    <dgm:cxn modelId="{9EFD78D2-ED0D-4188-A1CF-E5FFBC92E611}" type="presParOf" srcId="{FF94AB40-3975-4C29-AC1D-F1F18ED6669E}" destId="{3CA90124-5868-4E29-B276-0178568C8227}" srcOrd="0" destOrd="0" presId="urn:microsoft.com/office/officeart/2008/layout/VerticalCurvedList"/>
    <dgm:cxn modelId="{0B717E60-0365-4F4B-9AF5-FE96F66EAED8}" type="presParOf" srcId="{50D1F505-1C37-49A6-A082-A3B24FE43012}" destId="{4974C020-FB2C-45DF-A1AA-8C6DEE1B17A5}" srcOrd="13" destOrd="0" presId="urn:microsoft.com/office/officeart/2008/layout/VerticalCurvedList"/>
    <dgm:cxn modelId="{042F66FC-4586-492F-8DBE-AAC3E404BC0B}" type="presParOf" srcId="{50D1F505-1C37-49A6-A082-A3B24FE43012}" destId="{0B7274B1-4032-4EAC-B5ED-5E0BFA79405C}" srcOrd="14" destOrd="0" presId="urn:microsoft.com/office/officeart/2008/layout/VerticalCurvedList"/>
    <dgm:cxn modelId="{2026CEF9-2499-43E4-95A0-7F35C949BD2B}" type="presParOf" srcId="{0B7274B1-4032-4EAC-B5ED-5E0BFA79405C}" destId="{956A6A6C-679B-4A65-95BB-B08EC1303A3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D91725-CA3E-4F1B-9CEF-A4DB398172F3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</dgm:pt>
    <dgm:pt modelId="{27FA7823-5152-4F3A-8CC8-F37D03539F1F}">
      <dgm:prSet phldrT="[Text]"/>
      <dgm:spPr/>
      <dgm:t>
        <a:bodyPr/>
        <a:lstStyle/>
        <a:p>
          <a:r>
            <a:rPr lang="cs-CZ" dirty="0"/>
            <a:t>Kontrola formálních náležitostí a přijatelnosti (do 40 PD)</a:t>
          </a:r>
        </a:p>
      </dgm:t>
    </dgm:pt>
    <dgm:pt modelId="{D63ACF9B-FE0A-4000-9925-CBFD72AA6A91}" type="parTrans" cxnId="{8763A210-D52A-4AF1-9DAA-958952B19280}">
      <dgm:prSet/>
      <dgm:spPr/>
      <dgm:t>
        <a:bodyPr/>
        <a:lstStyle/>
        <a:p>
          <a:endParaRPr lang="cs-CZ"/>
        </a:p>
      </dgm:t>
    </dgm:pt>
    <dgm:pt modelId="{E066ECCC-DAEC-41D8-BE1E-9A09FF4AEA1F}" type="sibTrans" cxnId="{8763A210-D52A-4AF1-9DAA-958952B19280}">
      <dgm:prSet/>
      <dgm:spPr/>
      <dgm:t>
        <a:bodyPr/>
        <a:lstStyle/>
        <a:p>
          <a:endParaRPr lang="cs-CZ"/>
        </a:p>
      </dgm:t>
    </dgm:pt>
    <dgm:pt modelId="{40823A1D-BA87-4DB3-9008-83F3B301C59A}">
      <dgm:prSet phldrT="[Text]"/>
      <dgm:spPr/>
      <dgm:t>
        <a:bodyPr/>
        <a:lstStyle/>
        <a:p>
          <a:r>
            <a:rPr lang="cs-CZ" dirty="0"/>
            <a:t>Věcné hodnocení (do 20 PD)</a:t>
          </a:r>
        </a:p>
      </dgm:t>
    </dgm:pt>
    <dgm:pt modelId="{396B0E21-7D68-4826-AB1A-33DA1B572446}" type="parTrans" cxnId="{849AA980-C7E7-4EAA-AEDB-BE97AD59D97D}">
      <dgm:prSet/>
      <dgm:spPr/>
      <dgm:t>
        <a:bodyPr/>
        <a:lstStyle/>
        <a:p>
          <a:endParaRPr lang="cs-CZ"/>
        </a:p>
      </dgm:t>
    </dgm:pt>
    <dgm:pt modelId="{D951ADF7-C659-486C-88EE-DF17ADB3738C}" type="sibTrans" cxnId="{849AA980-C7E7-4EAA-AEDB-BE97AD59D97D}">
      <dgm:prSet/>
      <dgm:spPr/>
      <dgm:t>
        <a:bodyPr/>
        <a:lstStyle/>
        <a:p>
          <a:endParaRPr lang="cs-CZ"/>
        </a:p>
      </dgm:t>
    </dgm:pt>
    <dgm:pt modelId="{2F10F6B7-46A8-4FAD-B7B2-DBB3832D7931}">
      <dgm:prSet phldrT="[Text]"/>
      <dgm:spPr/>
      <dgm:t>
        <a:bodyPr/>
        <a:lstStyle/>
        <a:p>
          <a:r>
            <a:rPr lang="cs-CZ" dirty="0"/>
            <a:t>Výběr projektů (do 30 PD)</a:t>
          </a:r>
        </a:p>
      </dgm:t>
    </dgm:pt>
    <dgm:pt modelId="{993DAA1B-CD83-4146-AC26-2F2213007E9E}" type="parTrans" cxnId="{1E28671F-036C-415A-AB6C-DB8468F80BB9}">
      <dgm:prSet/>
      <dgm:spPr/>
      <dgm:t>
        <a:bodyPr/>
        <a:lstStyle/>
        <a:p>
          <a:endParaRPr lang="cs-CZ"/>
        </a:p>
      </dgm:t>
    </dgm:pt>
    <dgm:pt modelId="{DE1C03DC-827B-437C-9C6C-8C56AC16F157}" type="sibTrans" cxnId="{1E28671F-036C-415A-AB6C-DB8468F80BB9}">
      <dgm:prSet/>
      <dgm:spPr/>
      <dgm:t>
        <a:bodyPr/>
        <a:lstStyle/>
        <a:p>
          <a:endParaRPr lang="cs-CZ"/>
        </a:p>
      </dgm:t>
    </dgm:pt>
    <dgm:pt modelId="{443D0E5B-FD3E-4831-A1AD-F8FD189BB8F9}">
      <dgm:prSet/>
      <dgm:spPr/>
      <dgm:t>
        <a:bodyPr/>
        <a:lstStyle/>
        <a:p>
          <a:r>
            <a:rPr lang="cs-CZ" dirty="0"/>
            <a:t>Závěrečné ověření způsobilosti (provádí CRR do 30 PD)</a:t>
          </a:r>
        </a:p>
      </dgm:t>
    </dgm:pt>
    <dgm:pt modelId="{D6A17DE8-F85C-4C42-8B27-4F5D466026D9}" type="parTrans" cxnId="{5F1FCA3D-A1BA-46AA-9B9F-73E70ED1ED00}">
      <dgm:prSet/>
      <dgm:spPr/>
      <dgm:t>
        <a:bodyPr/>
        <a:lstStyle/>
        <a:p>
          <a:endParaRPr lang="cs-CZ"/>
        </a:p>
      </dgm:t>
    </dgm:pt>
    <dgm:pt modelId="{ED1C7D54-23EB-41D5-A6C5-6080AD156E72}" type="sibTrans" cxnId="{5F1FCA3D-A1BA-46AA-9B9F-73E70ED1ED00}">
      <dgm:prSet/>
      <dgm:spPr/>
      <dgm:t>
        <a:bodyPr/>
        <a:lstStyle/>
        <a:p>
          <a:endParaRPr lang="cs-CZ"/>
        </a:p>
      </dgm:t>
    </dgm:pt>
    <dgm:pt modelId="{EE40E23B-0BE1-456A-A2A5-2CEDE27D1406}">
      <dgm:prSet/>
      <dgm:spPr/>
      <dgm:t>
        <a:bodyPr/>
        <a:lstStyle/>
        <a:p>
          <a:r>
            <a:rPr lang="cs-CZ" dirty="0"/>
            <a:t>Příprava a vydání právního aktu (ŘO IROP)</a:t>
          </a:r>
        </a:p>
      </dgm:t>
    </dgm:pt>
    <dgm:pt modelId="{3E119AAA-47C6-419D-82E5-1E2A8121BC8F}" type="parTrans" cxnId="{D6A50A7C-FF6B-480E-874D-2873FD4FBED6}">
      <dgm:prSet/>
      <dgm:spPr/>
      <dgm:t>
        <a:bodyPr/>
        <a:lstStyle/>
        <a:p>
          <a:endParaRPr lang="cs-CZ"/>
        </a:p>
      </dgm:t>
    </dgm:pt>
    <dgm:pt modelId="{E9261CFE-B6A0-4C83-A386-542D621EDC49}" type="sibTrans" cxnId="{D6A50A7C-FF6B-480E-874D-2873FD4FBED6}">
      <dgm:prSet/>
      <dgm:spPr/>
      <dgm:t>
        <a:bodyPr/>
        <a:lstStyle/>
        <a:p>
          <a:endParaRPr lang="cs-CZ"/>
        </a:p>
      </dgm:t>
    </dgm:pt>
    <dgm:pt modelId="{11052E45-151D-4049-AE49-89E8B072B3B8}" type="pres">
      <dgm:prSet presAssocID="{CAD91725-CA3E-4F1B-9CEF-A4DB398172F3}" presName="outerComposite" presStyleCnt="0">
        <dgm:presLayoutVars>
          <dgm:chMax val="5"/>
          <dgm:dir/>
          <dgm:resizeHandles val="exact"/>
        </dgm:presLayoutVars>
      </dgm:prSet>
      <dgm:spPr/>
    </dgm:pt>
    <dgm:pt modelId="{3A73A552-EF21-4F27-A7D4-B6770C33497E}" type="pres">
      <dgm:prSet presAssocID="{CAD91725-CA3E-4F1B-9CEF-A4DB398172F3}" presName="dummyMaxCanvas" presStyleCnt="0">
        <dgm:presLayoutVars/>
      </dgm:prSet>
      <dgm:spPr/>
    </dgm:pt>
    <dgm:pt modelId="{211AC38C-3908-43DE-9F19-7B77233B2265}" type="pres">
      <dgm:prSet presAssocID="{CAD91725-CA3E-4F1B-9CEF-A4DB398172F3}" presName="FiveNodes_1" presStyleLbl="node1" presStyleIdx="0" presStyleCnt="5">
        <dgm:presLayoutVars>
          <dgm:bulletEnabled val="1"/>
        </dgm:presLayoutVars>
      </dgm:prSet>
      <dgm:spPr/>
    </dgm:pt>
    <dgm:pt modelId="{C03DCE64-3340-4E66-AFEC-7197B3E03147}" type="pres">
      <dgm:prSet presAssocID="{CAD91725-CA3E-4F1B-9CEF-A4DB398172F3}" presName="FiveNodes_2" presStyleLbl="node1" presStyleIdx="1" presStyleCnt="5">
        <dgm:presLayoutVars>
          <dgm:bulletEnabled val="1"/>
        </dgm:presLayoutVars>
      </dgm:prSet>
      <dgm:spPr/>
    </dgm:pt>
    <dgm:pt modelId="{9C87DFDA-9965-4FCF-A017-DA48A5ACD773}" type="pres">
      <dgm:prSet presAssocID="{CAD91725-CA3E-4F1B-9CEF-A4DB398172F3}" presName="FiveNodes_3" presStyleLbl="node1" presStyleIdx="2" presStyleCnt="5">
        <dgm:presLayoutVars>
          <dgm:bulletEnabled val="1"/>
        </dgm:presLayoutVars>
      </dgm:prSet>
      <dgm:spPr/>
    </dgm:pt>
    <dgm:pt modelId="{47A0A723-FCD2-4259-A6D3-6206DD7D34E1}" type="pres">
      <dgm:prSet presAssocID="{CAD91725-CA3E-4F1B-9CEF-A4DB398172F3}" presName="FiveNodes_4" presStyleLbl="node1" presStyleIdx="3" presStyleCnt="5">
        <dgm:presLayoutVars>
          <dgm:bulletEnabled val="1"/>
        </dgm:presLayoutVars>
      </dgm:prSet>
      <dgm:spPr/>
    </dgm:pt>
    <dgm:pt modelId="{DC7CCA0D-5582-4238-8818-D436EDF16E57}" type="pres">
      <dgm:prSet presAssocID="{CAD91725-CA3E-4F1B-9CEF-A4DB398172F3}" presName="FiveNodes_5" presStyleLbl="node1" presStyleIdx="4" presStyleCnt="5">
        <dgm:presLayoutVars>
          <dgm:bulletEnabled val="1"/>
        </dgm:presLayoutVars>
      </dgm:prSet>
      <dgm:spPr/>
    </dgm:pt>
    <dgm:pt modelId="{CD1C73B9-B35F-4915-A42E-68DB2E3CAC34}" type="pres">
      <dgm:prSet presAssocID="{CAD91725-CA3E-4F1B-9CEF-A4DB398172F3}" presName="FiveConn_1-2" presStyleLbl="fgAccFollowNode1" presStyleIdx="0" presStyleCnt="4">
        <dgm:presLayoutVars>
          <dgm:bulletEnabled val="1"/>
        </dgm:presLayoutVars>
      </dgm:prSet>
      <dgm:spPr/>
    </dgm:pt>
    <dgm:pt modelId="{BB250AD6-7FC8-4403-ABF4-30518DA0B5DD}" type="pres">
      <dgm:prSet presAssocID="{CAD91725-CA3E-4F1B-9CEF-A4DB398172F3}" presName="FiveConn_2-3" presStyleLbl="fgAccFollowNode1" presStyleIdx="1" presStyleCnt="4">
        <dgm:presLayoutVars>
          <dgm:bulletEnabled val="1"/>
        </dgm:presLayoutVars>
      </dgm:prSet>
      <dgm:spPr/>
    </dgm:pt>
    <dgm:pt modelId="{AA6E085A-3D80-4FB5-A6A0-00A2A9C174D3}" type="pres">
      <dgm:prSet presAssocID="{CAD91725-CA3E-4F1B-9CEF-A4DB398172F3}" presName="FiveConn_3-4" presStyleLbl="fgAccFollowNode1" presStyleIdx="2" presStyleCnt="4">
        <dgm:presLayoutVars>
          <dgm:bulletEnabled val="1"/>
        </dgm:presLayoutVars>
      </dgm:prSet>
      <dgm:spPr/>
    </dgm:pt>
    <dgm:pt modelId="{4ADA42C8-270C-458B-9825-744940EBDB6B}" type="pres">
      <dgm:prSet presAssocID="{CAD91725-CA3E-4F1B-9CEF-A4DB398172F3}" presName="FiveConn_4-5" presStyleLbl="fgAccFollowNode1" presStyleIdx="3" presStyleCnt="4">
        <dgm:presLayoutVars>
          <dgm:bulletEnabled val="1"/>
        </dgm:presLayoutVars>
      </dgm:prSet>
      <dgm:spPr/>
    </dgm:pt>
    <dgm:pt modelId="{63FBAB35-6A6D-404F-9F30-DB7972E8990C}" type="pres">
      <dgm:prSet presAssocID="{CAD91725-CA3E-4F1B-9CEF-A4DB398172F3}" presName="FiveNodes_1_text" presStyleLbl="node1" presStyleIdx="4" presStyleCnt="5">
        <dgm:presLayoutVars>
          <dgm:bulletEnabled val="1"/>
        </dgm:presLayoutVars>
      </dgm:prSet>
      <dgm:spPr/>
    </dgm:pt>
    <dgm:pt modelId="{DF06F4EB-8F53-41DA-83CA-0991224DF6BF}" type="pres">
      <dgm:prSet presAssocID="{CAD91725-CA3E-4F1B-9CEF-A4DB398172F3}" presName="FiveNodes_2_text" presStyleLbl="node1" presStyleIdx="4" presStyleCnt="5">
        <dgm:presLayoutVars>
          <dgm:bulletEnabled val="1"/>
        </dgm:presLayoutVars>
      </dgm:prSet>
      <dgm:spPr/>
    </dgm:pt>
    <dgm:pt modelId="{F366B128-B93A-4EF6-B589-4991AA7CA8B8}" type="pres">
      <dgm:prSet presAssocID="{CAD91725-CA3E-4F1B-9CEF-A4DB398172F3}" presName="FiveNodes_3_text" presStyleLbl="node1" presStyleIdx="4" presStyleCnt="5">
        <dgm:presLayoutVars>
          <dgm:bulletEnabled val="1"/>
        </dgm:presLayoutVars>
      </dgm:prSet>
      <dgm:spPr/>
    </dgm:pt>
    <dgm:pt modelId="{B0091EBF-5FE6-4453-90CF-9A6E5B58F82D}" type="pres">
      <dgm:prSet presAssocID="{CAD91725-CA3E-4F1B-9CEF-A4DB398172F3}" presName="FiveNodes_4_text" presStyleLbl="node1" presStyleIdx="4" presStyleCnt="5">
        <dgm:presLayoutVars>
          <dgm:bulletEnabled val="1"/>
        </dgm:presLayoutVars>
      </dgm:prSet>
      <dgm:spPr/>
    </dgm:pt>
    <dgm:pt modelId="{66CB3EED-5B8F-4634-A8DC-CE37C37B3CFA}" type="pres">
      <dgm:prSet presAssocID="{CAD91725-CA3E-4F1B-9CEF-A4DB398172F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763A210-D52A-4AF1-9DAA-958952B19280}" srcId="{CAD91725-CA3E-4F1B-9CEF-A4DB398172F3}" destId="{27FA7823-5152-4F3A-8CC8-F37D03539F1F}" srcOrd="0" destOrd="0" parTransId="{D63ACF9B-FE0A-4000-9925-CBFD72AA6A91}" sibTransId="{E066ECCC-DAEC-41D8-BE1E-9A09FF4AEA1F}"/>
    <dgm:cxn modelId="{CCEB001B-4FE0-4E68-B329-6C6F9C8C6058}" type="presOf" srcId="{40823A1D-BA87-4DB3-9008-83F3B301C59A}" destId="{DF06F4EB-8F53-41DA-83CA-0991224DF6BF}" srcOrd="1" destOrd="0" presId="urn:microsoft.com/office/officeart/2005/8/layout/vProcess5"/>
    <dgm:cxn modelId="{1E28671F-036C-415A-AB6C-DB8468F80BB9}" srcId="{CAD91725-CA3E-4F1B-9CEF-A4DB398172F3}" destId="{2F10F6B7-46A8-4FAD-B7B2-DBB3832D7931}" srcOrd="2" destOrd="0" parTransId="{993DAA1B-CD83-4146-AC26-2F2213007E9E}" sibTransId="{DE1C03DC-827B-437C-9C6C-8C56AC16F157}"/>
    <dgm:cxn modelId="{BBBCEC1F-3B16-4FD8-912A-3E14B893F428}" type="presOf" srcId="{CAD91725-CA3E-4F1B-9CEF-A4DB398172F3}" destId="{11052E45-151D-4049-AE49-89E8B072B3B8}" srcOrd="0" destOrd="0" presId="urn:microsoft.com/office/officeart/2005/8/layout/vProcess5"/>
    <dgm:cxn modelId="{A872F12B-EAE1-431A-80E0-A2F967D1079F}" type="presOf" srcId="{27FA7823-5152-4F3A-8CC8-F37D03539F1F}" destId="{63FBAB35-6A6D-404F-9F30-DB7972E8990C}" srcOrd="1" destOrd="0" presId="urn:microsoft.com/office/officeart/2005/8/layout/vProcess5"/>
    <dgm:cxn modelId="{E1964D3D-52BC-4DAD-8841-C037431E0600}" type="presOf" srcId="{ED1C7D54-23EB-41D5-A6C5-6080AD156E72}" destId="{4ADA42C8-270C-458B-9825-744940EBDB6B}" srcOrd="0" destOrd="0" presId="urn:microsoft.com/office/officeart/2005/8/layout/vProcess5"/>
    <dgm:cxn modelId="{5F1FCA3D-A1BA-46AA-9B9F-73E70ED1ED00}" srcId="{CAD91725-CA3E-4F1B-9CEF-A4DB398172F3}" destId="{443D0E5B-FD3E-4831-A1AD-F8FD189BB8F9}" srcOrd="3" destOrd="0" parTransId="{D6A17DE8-F85C-4C42-8B27-4F5D466026D9}" sibTransId="{ED1C7D54-23EB-41D5-A6C5-6080AD156E72}"/>
    <dgm:cxn modelId="{B6E95340-20F0-4ABE-BE44-85A5622B72D5}" type="presOf" srcId="{443D0E5B-FD3E-4831-A1AD-F8FD189BB8F9}" destId="{47A0A723-FCD2-4259-A6D3-6206DD7D34E1}" srcOrd="0" destOrd="0" presId="urn:microsoft.com/office/officeart/2005/8/layout/vProcess5"/>
    <dgm:cxn modelId="{D89B325C-514F-4057-A932-B4933F70AF40}" type="presOf" srcId="{2F10F6B7-46A8-4FAD-B7B2-DBB3832D7931}" destId="{9C87DFDA-9965-4FCF-A017-DA48A5ACD773}" srcOrd="0" destOrd="0" presId="urn:microsoft.com/office/officeart/2005/8/layout/vProcess5"/>
    <dgm:cxn modelId="{F97C355C-3A47-4B45-86B3-9C2E17414AAE}" type="presOf" srcId="{DE1C03DC-827B-437C-9C6C-8C56AC16F157}" destId="{AA6E085A-3D80-4FB5-A6A0-00A2A9C174D3}" srcOrd="0" destOrd="0" presId="urn:microsoft.com/office/officeart/2005/8/layout/vProcess5"/>
    <dgm:cxn modelId="{51DC946A-D183-4166-B16F-F402C259F88B}" type="presOf" srcId="{27FA7823-5152-4F3A-8CC8-F37D03539F1F}" destId="{211AC38C-3908-43DE-9F19-7B77233B2265}" srcOrd="0" destOrd="0" presId="urn:microsoft.com/office/officeart/2005/8/layout/vProcess5"/>
    <dgm:cxn modelId="{4E34D053-D738-409D-8292-28AF69C23AE3}" type="presOf" srcId="{443D0E5B-FD3E-4831-A1AD-F8FD189BB8F9}" destId="{B0091EBF-5FE6-4453-90CF-9A6E5B58F82D}" srcOrd="1" destOrd="0" presId="urn:microsoft.com/office/officeart/2005/8/layout/vProcess5"/>
    <dgm:cxn modelId="{3BDAB178-3984-4259-9079-2EA76179C478}" type="presOf" srcId="{D951ADF7-C659-486C-88EE-DF17ADB3738C}" destId="{BB250AD6-7FC8-4403-ABF4-30518DA0B5DD}" srcOrd="0" destOrd="0" presId="urn:microsoft.com/office/officeart/2005/8/layout/vProcess5"/>
    <dgm:cxn modelId="{D6A50A7C-FF6B-480E-874D-2873FD4FBED6}" srcId="{CAD91725-CA3E-4F1B-9CEF-A4DB398172F3}" destId="{EE40E23B-0BE1-456A-A2A5-2CEDE27D1406}" srcOrd="4" destOrd="0" parTransId="{3E119AAA-47C6-419D-82E5-1E2A8121BC8F}" sibTransId="{E9261CFE-B6A0-4C83-A386-542D621EDC49}"/>
    <dgm:cxn modelId="{849AA980-C7E7-4EAA-AEDB-BE97AD59D97D}" srcId="{CAD91725-CA3E-4F1B-9CEF-A4DB398172F3}" destId="{40823A1D-BA87-4DB3-9008-83F3B301C59A}" srcOrd="1" destOrd="0" parTransId="{396B0E21-7D68-4826-AB1A-33DA1B572446}" sibTransId="{D951ADF7-C659-486C-88EE-DF17ADB3738C}"/>
    <dgm:cxn modelId="{5814D485-1A13-4F42-8C66-412637144255}" type="presOf" srcId="{EE40E23B-0BE1-456A-A2A5-2CEDE27D1406}" destId="{66CB3EED-5B8F-4634-A8DC-CE37C37B3CFA}" srcOrd="1" destOrd="0" presId="urn:microsoft.com/office/officeart/2005/8/layout/vProcess5"/>
    <dgm:cxn modelId="{ACBF2A90-8BB9-47B0-9530-3D93B0BCA9FD}" type="presOf" srcId="{EE40E23B-0BE1-456A-A2A5-2CEDE27D1406}" destId="{DC7CCA0D-5582-4238-8818-D436EDF16E57}" srcOrd="0" destOrd="0" presId="urn:microsoft.com/office/officeart/2005/8/layout/vProcess5"/>
    <dgm:cxn modelId="{AE7360AF-AE77-4FB4-820E-CB09703421BF}" type="presOf" srcId="{2F10F6B7-46A8-4FAD-B7B2-DBB3832D7931}" destId="{F366B128-B93A-4EF6-B589-4991AA7CA8B8}" srcOrd="1" destOrd="0" presId="urn:microsoft.com/office/officeart/2005/8/layout/vProcess5"/>
    <dgm:cxn modelId="{23B9B1B2-3BB2-43A4-8961-20EB833AE1B8}" type="presOf" srcId="{E066ECCC-DAEC-41D8-BE1E-9A09FF4AEA1F}" destId="{CD1C73B9-B35F-4915-A42E-68DB2E3CAC34}" srcOrd="0" destOrd="0" presId="urn:microsoft.com/office/officeart/2005/8/layout/vProcess5"/>
    <dgm:cxn modelId="{1CE64FEB-5E19-4650-9226-ABA4D299B791}" type="presOf" srcId="{40823A1D-BA87-4DB3-9008-83F3B301C59A}" destId="{C03DCE64-3340-4E66-AFEC-7197B3E03147}" srcOrd="0" destOrd="0" presId="urn:microsoft.com/office/officeart/2005/8/layout/vProcess5"/>
    <dgm:cxn modelId="{D3AECDB0-2290-4944-9B86-9A76E309C5A8}" type="presParOf" srcId="{11052E45-151D-4049-AE49-89E8B072B3B8}" destId="{3A73A552-EF21-4F27-A7D4-B6770C33497E}" srcOrd="0" destOrd="0" presId="urn:microsoft.com/office/officeart/2005/8/layout/vProcess5"/>
    <dgm:cxn modelId="{2E086B3D-74EB-4407-A30A-457BE3AB2248}" type="presParOf" srcId="{11052E45-151D-4049-AE49-89E8B072B3B8}" destId="{211AC38C-3908-43DE-9F19-7B77233B2265}" srcOrd="1" destOrd="0" presId="urn:microsoft.com/office/officeart/2005/8/layout/vProcess5"/>
    <dgm:cxn modelId="{275E5BB0-861C-4A27-AFA3-11B85282736F}" type="presParOf" srcId="{11052E45-151D-4049-AE49-89E8B072B3B8}" destId="{C03DCE64-3340-4E66-AFEC-7197B3E03147}" srcOrd="2" destOrd="0" presId="urn:microsoft.com/office/officeart/2005/8/layout/vProcess5"/>
    <dgm:cxn modelId="{222E152B-E17B-486B-860B-B34A9567300A}" type="presParOf" srcId="{11052E45-151D-4049-AE49-89E8B072B3B8}" destId="{9C87DFDA-9965-4FCF-A017-DA48A5ACD773}" srcOrd="3" destOrd="0" presId="urn:microsoft.com/office/officeart/2005/8/layout/vProcess5"/>
    <dgm:cxn modelId="{A9803E9B-8ADD-4FFB-A30D-F39C3D11F523}" type="presParOf" srcId="{11052E45-151D-4049-AE49-89E8B072B3B8}" destId="{47A0A723-FCD2-4259-A6D3-6206DD7D34E1}" srcOrd="4" destOrd="0" presId="urn:microsoft.com/office/officeart/2005/8/layout/vProcess5"/>
    <dgm:cxn modelId="{95212CAE-BF2D-4F98-A5F7-79E54851114B}" type="presParOf" srcId="{11052E45-151D-4049-AE49-89E8B072B3B8}" destId="{DC7CCA0D-5582-4238-8818-D436EDF16E57}" srcOrd="5" destOrd="0" presId="urn:microsoft.com/office/officeart/2005/8/layout/vProcess5"/>
    <dgm:cxn modelId="{A1D415F2-899B-4EE1-8F2B-ACA42C76D7E3}" type="presParOf" srcId="{11052E45-151D-4049-AE49-89E8B072B3B8}" destId="{CD1C73B9-B35F-4915-A42E-68DB2E3CAC34}" srcOrd="6" destOrd="0" presId="urn:microsoft.com/office/officeart/2005/8/layout/vProcess5"/>
    <dgm:cxn modelId="{298F4FA6-ECFC-4622-9127-46BBB8862D56}" type="presParOf" srcId="{11052E45-151D-4049-AE49-89E8B072B3B8}" destId="{BB250AD6-7FC8-4403-ABF4-30518DA0B5DD}" srcOrd="7" destOrd="0" presId="urn:microsoft.com/office/officeart/2005/8/layout/vProcess5"/>
    <dgm:cxn modelId="{40D82101-0865-4414-872D-F2257D0D727F}" type="presParOf" srcId="{11052E45-151D-4049-AE49-89E8B072B3B8}" destId="{AA6E085A-3D80-4FB5-A6A0-00A2A9C174D3}" srcOrd="8" destOrd="0" presId="urn:microsoft.com/office/officeart/2005/8/layout/vProcess5"/>
    <dgm:cxn modelId="{2487D972-B8C8-47CF-A5F1-9A1189172CAA}" type="presParOf" srcId="{11052E45-151D-4049-AE49-89E8B072B3B8}" destId="{4ADA42C8-270C-458B-9825-744940EBDB6B}" srcOrd="9" destOrd="0" presId="urn:microsoft.com/office/officeart/2005/8/layout/vProcess5"/>
    <dgm:cxn modelId="{CBD38878-6D80-45F8-BD19-3DA1705F5648}" type="presParOf" srcId="{11052E45-151D-4049-AE49-89E8B072B3B8}" destId="{63FBAB35-6A6D-404F-9F30-DB7972E8990C}" srcOrd="10" destOrd="0" presId="urn:microsoft.com/office/officeart/2005/8/layout/vProcess5"/>
    <dgm:cxn modelId="{26EBEA34-C91F-445C-A6E6-D01063ADCBAA}" type="presParOf" srcId="{11052E45-151D-4049-AE49-89E8B072B3B8}" destId="{DF06F4EB-8F53-41DA-83CA-0991224DF6BF}" srcOrd="11" destOrd="0" presId="urn:microsoft.com/office/officeart/2005/8/layout/vProcess5"/>
    <dgm:cxn modelId="{7E769CEF-AC3C-441F-BF88-C46DE5B5FBCC}" type="presParOf" srcId="{11052E45-151D-4049-AE49-89E8B072B3B8}" destId="{F366B128-B93A-4EF6-B589-4991AA7CA8B8}" srcOrd="12" destOrd="0" presId="urn:microsoft.com/office/officeart/2005/8/layout/vProcess5"/>
    <dgm:cxn modelId="{D8EA5EC4-5B3E-4DAB-A0BF-799F426C5B9C}" type="presParOf" srcId="{11052E45-151D-4049-AE49-89E8B072B3B8}" destId="{B0091EBF-5FE6-4453-90CF-9A6E5B58F82D}" srcOrd="13" destOrd="0" presId="urn:microsoft.com/office/officeart/2005/8/layout/vProcess5"/>
    <dgm:cxn modelId="{9C099ABE-AED1-434F-BCBB-AFC458E59762}" type="presParOf" srcId="{11052E45-151D-4049-AE49-89E8B072B3B8}" destId="{66CB3EED-5B8F-4634-A8DC-CE37C37B3CFA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739A5-D13D-4B6C-B7BC-9067B73E4E1B}">
      <dsp:nvSpPr>
        <dsp:cNvPr id="0" name=""/>
        <dsp:cNvSpPr/>
      </dsp:nvSpPr>
      <dsp:spPr>
        <a:xfrm>
          <a:off x="-5405264" y="-828099"/>
          <a:ext cx="6439336" cy="6439336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390C7-A8F3-482B-B31F-C24FABBD83C6}">
      <dsp:nvSpPr>
        <dsp:cNvPr id="0" name=""/>
        <dsp:cNvSpPr/>
      </dsp:nvSpPr>
      <dsp:spPr>
        <a:xfrm>
          <a:off x="349587" y="217441"/>
          <a:ext cx="9366908" cy="4346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03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Představení výzvy MAS Broumovsko+ - IROP – Doprava III</a:t>
          </a:r>
        </a:p>
      </dsp:txBody>
      <dsp:txXfrm>
        <a:off x="349587" y="217441"/>
        <a:ext cx="9366908" cy="434691"/>
      </dsp:txXfrm>
    </dsp:sp>
    <dsp:sp modelId="{A066E87B-F9D4-40CF-B8C7-3E1D71378341}">
      <dsp:nvSpPr>
        <dsp:cNvPr id="0" name=""/>
        <dsp:cNvSpPr/>
      </dsp:nvSpPr>
      <dsp:spPr>
        <a:xfrm>
          <a:off x="63854" y="163104"/>
          <a:ext cx="543364" cy="5433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6B6AF-1E67-47C2-8AC7-6ECCED28D765}">
      <dsp:nvSpPr>
        <dsp:cNvPr id="0" name=""/>
        <dsp:cNvSpPr/>
      </dsp:nvSpPr>
      <dsp:spPr>
        <a:xfrm>
          <a:off x="729189" y="869861"/>
          <a:ext cx="8973255" cy="4346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03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Podporované aktivity</a:t>
          </a:r>
        </a:p>
      </dsp:txBody>
      <dsp:txXfrm>
        <a:off x="729189" y="869861"/>
        <a:ext cx="8973255" cy="434691"/>
      </dsp:txXfrm>
    </dsp:sp>
    <dsp:sp modelId="{BED707B2-1F59-4599-A11B-D3263BC2A7C6}">
      <dsp:nvSpPr>
        <dsp:cNvPr id="0" name=""/>
        <dsp:cNvSpPr/>
      </dsp:nvSpPr>
      <dsp:spPr>
        <a:xfrm>
          <a:off x="457507" y="815524"/>
          <a:ext cx="543364" cy="5433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2A9B2-0A28-4E5A-8609-6E147B9C0D6C}">
      <dsp:nvSpPr>
        <dsp:cNvPr id="0" name=""/>
        <dsp:cNvSpPr/>
      </dsp:nvSpPr>
      <dsp:spPr>
        <a:xfrm>
          <a:off x="944908" y="1521802"/>
          <a:ext cx="8757536" cy="4346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03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Povinné přílohy k žádosti</a:t>
          </a:r>
        </a:p>
      </dsp:txBody>
      <dsp:txXfrm>
        <a:off x="944908" y="1521802"/>
        <a:ext cx="8757536" cy="434691"/>
      </dsp:txXfrm>
    </dsp:sp>
    <dsp:sp modelId="{CBF0F008-AAE1-4ADA-8FEA-47784147F9B8}">
      <dsp:nvSpPr>
        <dsp:cNvPr id="0" name=""/>
        <dsp:cNvSpPr/>
      </dsp:nvSpPr>
      <dsp:spPr>
        <a:xfrm>
          <a:off x="673226" y="1467466"/>
          <a:ext cx="543364" cy="5433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47611-5AD2-48F1-97F5-0CC8C5E235B3}">
      <dsp:nvSpPr>
        <dsp:cNvPr id="0" name=""/>
        <dsp:cNvSpPr/>
      </dsp:nvSpPr>
      <dsp:spPr>
        <a:xfrm>
          <a:off x="1013785" y="2174222"/>
          <a:ext cx="8688659" cy="4346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03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Způsobilé a nezpůsobilé výdaje</a:t>
          </a:r>
        </a:p>
      </dsp:txBody>
      <dsp:txXfrm>
        <a:off x="1013785" y="2174222"/>
        <a:ext cx="8688659" cy="434691"/>
      </dsp:txXfrm>
    </dsp:sp>
    <dsp:sp modelId="{78A225A6-851B-4563-BCA8-6F3F2B16749E}">
      <dsp:nvSpPr>
        <dsp:cNvPr id="0" name=""/>
        <dsp:cNvSpPr/>
      </dsp:nvSpPr>
      <dsp:spPr>
        <a:xfrm>
          <a:off x="742103" y="2119886"/>
          <a:ext cx="543364" cy="5433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D041A-1415-4686-9491-2C4B47EAED0A}">
      <dsp:nvSpPr>
        <dsp:cNvPr id="0" name=""/>
        <dsp:cNvSpPr/>
      </dsp:nvSpPr>
      <dsp:spPr>
        <a:xfrm>
          <a:off x="944908" y="2826642"/>
          <a:ext cx="8757536" cy="4346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03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Indikátory</a:t>
          </a:r>
        </a:p>
      </dsp:txBody>
      <dsp:txXfrm>
        <a:off x="944908" y="2826642"/>
        <a:ext cx="8757536" cy="434691"/>
      </dsp:txXfrm>
    </dsp:sp>
    <dsp:sp modelId="{7A422191-7EB3-400A-B806-3EEBE987FAD0}">
      <dsp:nvSpPr>
        <dsp:cNvPr id="0" name=""/>
        <dsp:cNvSpPr/>
      </dsp:nvSpPr>
      <dsp:spPr>
        <a:xfrm>
          <a:off x="673226" y="2772306"/>
          <a:ext cx="543364" cy="5433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82521-3CA6-4D7F-B089-3B60CF02718A}">
      <dsp:nvSpPr>
        <dsp:cNvPr id="0" name=""/>
        <dsp:cNvSpPr/>
      </dsp:nvSpPr>
      <dsp:spPr>
        <a:xfrm>
          <a:off x="729189" y="3478584"/>
          <a:ext cx="8973255" cy="4346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03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Způsob hodnocení a výběru projektů</a:t>
          </a:r>
        </a:p>
      </dsp:txBody>
      <dsp:txXfrm>
        <a:off x="729189" y="3478584"/>
        <a:ext cx="8973255" cy="434691"/>
      </dsp:txXfrm>
    </dsp:sp>
    <dsp:sp modelId="{3CA90124-5868-4E29-B276-0178568C8227}">
      <dsp:nvSpPr>
        <dsp:cNvPr id="0" name=""/>
        <dsp:cNvSpPr/>
      </dsp:nvSpPr>
      <dsp:spPr>
        <a:xfrm>
          <a:off x="457507" y="3424247"/>
          <a:ext cx="543364" cy="5433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4C020-FB2C-45DF-A1AA-8C6DEE1B17A5}">
      <dsp:nvSpPr>
        <dsp:cNvPr id="0" name=""/>
        <dsp:cNvSpPr/>
      </dsp:nvSpPr>
      <dsp:spPr>
        <a:xfrm>
          <a:off x="335537" y="4131004"/>
          <a:ext cx="9366908" cy="4346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03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Důležité dokumenty</a:t>
          </a:r>
        </a:p>
      </dsp:txBody>
      <dsp:txXfrm>
        <a:off x="335537" y="4131004"/>
        <a:ext cx="9366908" cy="434691"/>
      </dsp:txXfrm>
    </dsp:sp>
    <dsp:sp modelId="{956A6A6C-679B-4A65-95BB-B08EC1303A32}">
      <dsp:nvSpPr>
        <dsp:cNvPr id="0" name=""/>
        <dsp:cNvSpPr/>
      </dsp:nvSpPr>
      <dsp:spPr>
        <a:xfrm>
          <a:off x="63854" y="4076667"/>
          <a:ext cx="543364" cy="5433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AC38C-3908-43DE-9F19-7B77233B2265}">
      <dsp:nvSpPr>
        <dsp:cNvPr id="0" name=""/>
        <dsp:cNvSpPr/>
      </dsp:nvSpPr>
      <dsp:spPr>
        <a:xfrm>
          <a:off x="0" y="0"/>
          <a:ext cx="7006778" cy="8610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Kontrola formálních náležitostí a přijatelnosti (do 40 PD)</a:t>
          </a:r>
        </a:p>
      </dsp:txBody>
      <dsp:txXfrm>
        <a:off x="25219" y="25219"/>
        <a:ext cx="5976898" cy="810610"/>
      </dsp:txXfrm>
    </dsp:sp>
    <dsp:sp modelId="{C03DCE64-3340-4E66-AFEC-7197B3E03147}">
      <dsp:nvSpPr>
        <dsp:cNvPr id="0" name=""/>
        <dsp:cNvSpPr/>
      </dsp:nvSpPr>
      <dsp:spPr>
        <a:xfrm>
          <a:off x="523233" y="980638"/>
          <a:ext cx="7006778" cy="861048"/>
        </a:xfrm>
        <a:prstGeom prst="roundRect">
          <a:avLst>
            <a:gd name="adj" fmla="val 10000"/>
          </a:avLst>
        </a:prstGeom>
        <a:solidFill>
          <a:schemeClr val="accent2">
            <a:hueOff val="-146445"/>
            <a:satOff val="-1307"/>
            <a:lumOff val="-225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Věcné hodnocení (do 20 PD)</a:t>
          </a:r>
        </a:p>
      </dsp:txBody>
      <dsp:txXfrm>
        <a:off x="548452" y="1005857"/>
        <a:ext cx="5873425" cy="810609"/>
      </dsp:txXfrm>
    </dsp:sp>
    <dsp:sp modelId="{9C87DFDA-9965-4FCF-A017-DA48A5ACD773}">
      <dsp:nvSpPr>
        <dsp:cNvPr id="0" name=""/>
        <dsp:cNvSpPr/>
      </dsp:nvSpPr>
      <dsp:spPr>
        <a:xfrm>
          <a:off x="1046466" y="1961275"/>
          <a:ext cx="7006778" cy="861048"/>
        </a:xfrm>
        <a:prstGeom prst="roundRect">
          <a:avLst>
            <a:gd name="adj" fmla="val 10000"/>
          </a:avLst>
        </a:prstGeom>
        <a:solidFill>
          <a:schemeClr val="accent2">
            <a:hueOff val="-292891"/>
            <a:satOff val="-2614"/>
            <a:lumOff val="-451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Výběr projektů (do 30 PD)</a:t>
          </a:r>
        </a:p>
      </dsp:txBody>
      <dsp:txXfrm>
        <a:off x="1071685" y="1986494"/>
        <a:ext cx="5873425" cy="810610"/>
      </dsp:txXfrm>
    </dsp:sp>
    <dsp:sp modelId="{47A0A723-FCD2-4259-A6D3-6206DD7D34E1}">
      <dsp:nvSpPr>
        <dsp:cNvPr id="0" name=""/>
        <dsp:cNvSpPr/>
      </dsp:nvSpPr>
      <dsp:spPr>
        <a:xfrm>
          <a:off x="1569700" y="2941913"/>
          <a:ext cx="7006778" cy="861048"/>
        </a:xfrm>
        <a:prstGeom prst="roundRect">
          <a:avLst>
            <a:gd name="adj" fmla="val 10000"/>
          </a:avLst>
        </a:prstGeom>
        <a:solidFill>
          <a:schemeClr val="accent2">
            <a:hueOff val="-439336"/>
            <a:satOff val="-3920"/>
            <a:lumOff val="-676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Závěrečné ověření způsobilosti (provádí CRR do 30 PD)</a:t>
          </a:r>
        </a:p>
      </dsp:txBody>
      <dsp:txXfrm>
        <a:off x="1594919" y="2967132"/>
        <a:ext cx="5873425" cy="810610"/>
      </dsp:txXfrm>
    </dsp:sp>
    <dsp:sp modelId="{DC7CCA0D-5582-4238-8818-D436EDF16E57}">
      <dsp:nvSpPr>
        <dsp:cNvPr id="0" name=""/>
        <dsp:cNvSpPr/>
      </dsp:nvSpPr>
      <dsp:spPr>
        <a:xfrm>
          <a:off x="2092933" y="3922551"/>
          <a:ext cx="7006778" cy="861048"/>
        </a:xfrm>
        <a:prstGeom prst="roundRect">
          <a:avLst>
            <a:gd name="adj" fmla="val 10000"/>
          </a:avLst>
        </a:prstGeom>
        <a:solidFill>
          <a:schemeClr val="accent2">
            <a:hueOff val="-585782"/>
            <a:satOff val="-5227"/>
            <a:lumOff val="-901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Příprava a vydání právního aktu (ŘO IROP)</a:t>
          </a:r>
        </a:p>
      </dsp:txBody>
      <dsp:txXfrm>
        <a:off x="2118152" y="3947770"/>
        <a:ext cx="5873425" cy="810610"/>
      </dsp:txXfrm>
    </dsp:sp>
    <dsp:sp modelId="{CD1C73B9-B35F-4915-A42E-68DB2E3CAC34}">
      <dsp:nvSpPr>
        <dsp:cNvPr id="0" name=""/>
        <dsp:cNvSpPr/>
      </dsp:nvSpPr>
      <dsp:spPr>
        <a:xfrm>
          <a:off x="6447097" y="629043"/>
          <a:ext cx="559681" cy="55968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>
        <a:off x="6573025" y="629043"/>
        <a:ext cx="307825" cy="421160"/>
      </dsp:txXfrm>
    </dsp:sp>
    <dsp:sp modelId="{BB250AD6-7FC8-4403-ABF4-30518DA0B5DD}">
      <dsp:nvSpPr>
        <dsp:cNvPr id="0" name=""/>
        <dsp:cNvSpPr/>
      </dsp:nvSpPr>
      <dsp:spPr>
        <a:xfrm>
          <a:off x="6970330" y="1609681"/>
          <a:ext cx="559681" cy="55968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36475"/>
            <a:satOff val="-10869"/>
            <a:lumOff val="-929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36475"/>
              <a:satOff val="-10869"/>
              <a:lumOff val="-9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>
        <a:off x="7096258" y="1609681"/>
        <a:ext cx="307825" cy="421160"/>
      </dsp:txXfrm>
    </dsp:sp>
    <dsp:sp modelId="{AA6E085A-3D80-4FB5-A6A0-00A2A9C174D3}">
      <dsp:nvSpPr>
        <dsp:cNvPr id="0" name=""/>
        <dsp:cNvSpPr/>
      </dsp:nvSpPr>
      <dsp:spPr>
        <a:xfrm>
          <a:off x="7493563" y="2575968"/>
          <a:ext cx="559681" cy="55968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72951"/>
            <a:satOff val="-21737"/>
            <a:lumOff val="-185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72951"/>
              <a:satOff val="-21737"/>
              <a:lumOff val="-18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>
        <a:off x="7619491" y="2575968"/>
        <a:ext cx="307825" cy="421160"/>
      </dsp:txXfrm>
    </dsp:sp>
    <dsp:sp modelId="{4ADA42C8-270C-458B-9825-744940EBDB6B}">
      <dsp:nvSpPr>
        <dsp:cNvPr id="0" name=""/>
        <dsp:cNvSpPr/>
      </dsp:nvSpPr>
      <dsp:spPr>
        <a:xfrm>
          <a:off x="8016797" y="3566173"/>
          <a:ext cx="559681" cy="55968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709426"/>
            <a:satOff val="-32606"/>
            <a:lumOff val="-278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709426"/>
              <a:satOff val="-32606"/>
              <a:lumOff val="-27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>
        <a:off x="8142725" y="3566173"/>
        <a:ext cx="307825" cy="421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3A6B0-F1F8-4574-9F70-305B436FCC76}" type="datetimeFigureOut">
              <a:rPr lang="cs-CZ" smtClean="0"/>
              <a:t>16.09.2021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4AEAE-7B33-4579-AC68-F91F76DC12E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5371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16.09.2021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341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16.09.2021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893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16.09.2021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3510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0167" y="1350434"/>
            <a:ext cx="7766936" cy="1646302"/>
          </a:xfrm>
        </p:spPr>
        <p:txBody>
          <a:bodyPr anchor="t" anchorCtr="0">
            <a:noAutofit/>
          </a:bodyPr>
          <a:lstStyle>
            <a:lvl1pPr algn="l"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0167" y="3250733"/>
            <a:ext cx="7766936" cy="1096899"/>
          </a:xfrm>
        </p:spPr>
        <p:txBody>
          <a:bodyPr anchor="t"/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16.09.2021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0" y="1"/>
            <a:ext cx="12191999" cy="6857999"/>
          </a:xfrm>
          <a:prstGeom prst="rect">
            <a:avLst/>
          </a:prstGeom>
          <a:noFill/>
          <a:ln w="15240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943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16.09.2021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7547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149" y="2173919"/>
            <a:ext cx="9029699" cy="1826581"/>
          </a:xfrm>
        </p:spPr>
        <p:txBody>
          <a:bodyPr anchor="ctr" anchorCtr="0">
            <a:normAutofit/>
          </a:bodyPr>
          <a:lstStyle>
            <a:lvl1pPr algn="ctr">
              <a:defRPr sz="5400" b="1" cap="none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0" y="1"/>
            <a:ext cx="12191999" cy="6857999"/>
          </a:xfrm>
          <a:prstGeom prst="rect">
            <a:avLst/>
          </a:prstGeom>
          <a:noFill/>
          <a:ln w="15240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Picture 3" descr="D:\_PRACE\MAS Broumovsko\2017-06-20 office dokumenty\PPT prezentace\foto\MAS-Broumovsko-logo-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792" y="527432"/>
            <a:ext cx="2812584" cy="66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521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16.09.2021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5613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16.09.2021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4946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16.09.2021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3474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16.09.2021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0686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16.09.2021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0096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16.09.2021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7892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16.09.2021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7253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16.09.2021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2739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16.09.2021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93457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16.09.2021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9998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16.09.2021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4396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16.09.2021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6781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16.09.2021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9336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16.09.2021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913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16.09.2021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4690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16.09.2021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481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16.09.2021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16.09.2021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16.09.2021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353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16.09.2021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0551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16.09.2021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03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8A0E536-0B54-40A8-94D3-9427B9312DB4}" type="datetimeFigureOut">
              <a:rPr lang="cs-CZ" smtClean="0"/>
              <a:t>16.09.2021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432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0E536-0B54-40A8-94D3-9427B9312DB4}" type="datetimeFigureOut">
              <a:rPr lang="cs-CZ" smtClean="0"/>
              <a:t>16.09.2021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849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  <p:sldLayoutId id="2147484017" r:id="rId14"/>
    <p:sldLayoutId id="2147484018" r:id="rId15"/>
    <p:sldLayoutId id="21474840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../01%20Text%20v&#253;zvy%20+%20p&#345;&#237;lohy/Specificka-pravidla_SC1-2_CLLD_53_v-1-4.pdf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../01%20Text%20v&#253;zvy%20+%20p&#345;&#237;lohy/Specificka-pravidla_SC1-2_CLLD_53_v-1-4.pdf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../01%20Text%20v&#253;zvy%20+%20p&#345;&#237;lohy/Specificka-pravidla_SC1-2_CLLD_53_v-1-4.pdf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mas.broumovsko.cz/wp-content/uploads/2021/07/Kriteria_FNaP-SC-1-2-Doprava_MAS-Broumovsko.pdf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.broumovsko.cz/wp-content/uploads/2021/07/Kriteria_VH-SC-1-2-Doprava_MAS-Broumovsko.pdf" TargetMode="External"/><Relationship Id="rId2" Type="http://schemas.openxmlformats.org/officeDocument/2006/relationships/hyperlink" Target="https://www.mas.broumovsko.cz/o-nas/organy-mas/vyberova-komise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s.broumovsko.cz/o-nas/organy-mas/rada-mas/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irop.mmr.cz/getmedia/0dd9323c-706e-4fef-b70c-e4a404d460d3/Specificka-pravidla_SC1-2_CLLD_53_v-1-4.pdf.aspx?ext=.pdf" TargetMode="External"/><Relationship Id="rId2" Type="http://schemas.openxmlformats.org/officeDocument/2006/relationships/hyperlink" Target="http://www.mas.broumovsko.cz/2019/08/20/mas-broumovsko-irop-doprava-ii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mas.broumovsko.cz/wp-content/uploads/2019/08/Interni_postupy_IROP_MAS_Broumovsko_verze_4.0-fin%C3%A1ln%C3%AD.pdf" TargetMode="External"/><Relationship Id="rId4" Type="http://schemas.openxmlformats.org/officeDocument/2006/relationships/hyperlink" Target="https://irop.mmr.cz/cs/vyzvy/seznam/vyzva-c-53-udrzitelna-doprava-integrovane-projekty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../01%20Text%20v&#253;zvy%20+%20p&#345;&#237;lohy/Specificka-pravidla_SC1-2_CLLD_53_v-1-4.pdf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_PRACE\MAS Broumovsko\2017-06-20 office dokumenty\PPT prezentace\foto\mapa-2-pro-pp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76911"/>
            <a:ext cx="6451600" cy="439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86890" y="2074334"/>
            <a:ext cx="5613382" cy="1294725"/>
          </a:xfrm>
        </p:spPr>
        <p:txBody>
          <a:bodyPr>
            <a:noAutofit/>
          </a:bodyPr>
          <a:lstStyle/>
          <a:p>
            <a:r>
              <a:rPr lang="cs-CZ" sz="7200" baseline="30000" dirty="0"/>
              <a:t>Seminář pro žadatele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599589" y="3488935"/>
            <a:ext cx="7766936" cy="872041"/>
          </a:xfrm>
        </p:spPr>
        <p:txBody>
          <a:bodyPr>
            <a:normAutofit lnSpcReduction="10000"/>
          </a:bodyPr>
          <a:lstStyle/>
          <a:p>
            <a:r>
              <a:rPr lang="cs-CZ" sz="2800" b="1" baseline="30000" dirty="0"/>
              <a:t>k výzvě MAS Broumovsko+ - IROP – </a:t>
            </a:r>
            <a:r>
              <a:rPr lang="cs-CZ" sz="2800" baseline="30000" dirty="0"/>
              <a:t>Doprava III</a:t>
            </a:r>
            <a:endParaRPr lang="cs-CZ" sz="2800" b="1" baseline="30000" dirty="0"/>
          </a:p>
          <a:p>
            <a:r>
              <a:rPr lang="cs-CZ" sz="2800" baseline="30000" dirty="0"/>
              <a:t>č. 617/06_16_038/CLLD_16_01_027</a:t>
            </a:r>
            <a:endParaRPr lang="cs-CZ" sz="2800" dirty="0"/>
          </a:p>
        </p:txBody>
      </p:sp>
      <p:pic>
        <p:nvPicPr>
          <p:cNvPr id="1027" name="Picture 3" descr="D:\_PRACE\MAS Broumovsko\2017-06-20 office dokumenty\PPT prezentace\foto\MAS-Broumovsko-logo-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89" y="457200"/>
            <a:ext cx="3738996" cy="88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1EE780F-57DA-4976-829C-61B51ADDD5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15" y="5557185"/>
            <a:ext cx="6842170" cy="1123895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>
            <a:off x="678588" y="5461000"/>
            <a:ext cx="10929212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48C5ECD8-362D-447E-A223-BDE661611C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61" y="1985609"/>
            <a:ext cx="3046488" cy="228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34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D45B3E-A559-4989-BAEF-6996562B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Povinné přílohy k žádosti</a:t>
            </a:r>
          </a:p>
        </p:txBody>
      </p:sp>
    </p:spTree>
    <p:extLst>
      <p:ext uri="{BB962C8B-B14F-4D97-AF65-F5344CB8AC3E}">
        <p14:creationId xmlns:p14="http://schemas.microsoft.com/office/powerpoint/2010/main" val="662258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EC2014-71F8-4E73-B26F-643FAC57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6288"/>
          </a:xfrm>
        </p:spPr>
        <p:txBody>
          <a:bodyPr/>
          <a:lstStyle/>
          <a:p>
            <a:r>
              <a:rPr lang="cs-CZ" dirty="0"/>
              <a:t>Povinné přílohy k žádosti (1)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B3FC33-2D5B-4D0F-8444-6213AF2FB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00188"/>
            <a:ext cx="10809817" cy="5181966"/>
          </a:xfrm>
        </p:spPr>
        <p:txBody>
          <a:bodyPr>
            <a:normAutofit/>
          </a:bodyPr>
          <a:lstStyle/>
          <a:p>
            <a:r>
              <a:rPr lang="cs-CZ" dirty="0"/>
              <a:t>Plná moc – v případě přenesení pravomocí na jinou osobu</a:t>
            </a:r>
          </a:p>
          <a:p>
            <a:r>
              <a:rPr lang="cs-CZ" dirty="0"/>
              <a:t>Zadávací a výběrová řízení – pouze v případě, že je již uzavřená smlouva na plnění veřejné zakázky</a:t>
            </a:r>
          </a:p>
          <a:p>
            <a:r>
              <a:rPr lang="cs-CZ" dirty="0"/>
              <a:t>Studie proveditelnosti</a:t>
            </a:r>
          </a:p>
          <a:p>
            <a:pPr lvl="1"/>
            <a:r>
              <a:rPr lang="cs-CZ" dirty="0"/>
              <a:t>zpracovaná dle osnovy uvedené v příloze č. 4D Specifických pravidel</a:t>
            </a:r>
          </a:p>
          <a:p>
            <a:pPr lvl="1"/>
            <a:r>
              <a:rPr lang="cs-CZ" b="1" dirty="0"/>
              <a:t>žadatel doplní do Studie proveditelnosti do kap. 2. Podrobný popis projektu, informaci, ke kterým objektům občanské vybavenosti projekt zajišťuje přístup </a:t>
            </a:r>
            <a:r>
              <a:rPr lang="cs-CZ" dirty="0"/>
              <a:t>(tj. škola, obchod, úřad, autobusová nebo vlaková zastávka, zdravotnické zařízení, zařízení sociální péče, kulturní dům, dětské nebo sportovní hřiště, pošta) </a:t>
            </a:r>
          </a:p>
          <a:p>
            <a:pPr lvl="2"/>
            <a:r>
              <a:rPr lang="cs-CZ" b="1" dirty="0"/>
              <a:t>v případě, že projekt nezajišťuje přístup k žádnému z výše vyjmenovaných objektů občanské vybavenosti, žadatel tuto informaci rovněž uvede do Studie proveditelnosti do kap. 2. Podrobný popis projektu</a:t>
            </a:r>
          </a:p>
          <a:p>
            <a:pPr marL="342900" lvl="1" indent="-342900"/>
            <a:r>
              <a:rPr lang="cs-CZ" sz="1800" dirty="0"/>
              <a:t>Karta souladu projektu s principy udržitelné mobility</a:t>
            </a:r>
          </a:p>
          <a:p>
            <a:pPr marL="742950" lvl="2" indent="-342900"/>
            <a:r>
              <a:rPr lang="cs-CZ" sz="1600" dirty="0"/>
              <a:t>zpracovaná podle osnovy uvedené v příloze č. 5 Specifických pravidel</a:t>
            </a:r>
          </a:p>
          <a:p>
            <a:pPr marL="342900" lvl="1" indent="-342900"/>
            <a:r>
              <a:rPr lang="cs-CZ" sz="1800" dirty="0"/>
              <a:t>Čestné prohlášení o skutečném majiteli</a:t>
            </a:r>
          </a:p>
          <a:p>
            <a:pPr marL="342900" lvl="1" indent="-342900"/>
            <a:r>
              <a:rPr lang="cs-CZ" sz="1800" dirty="0"/>
              <a:t>Územní rozhodnutí nebo územní souhlas nebo veřejnoprávní smlouva nahrazující území řízení</a:t>
            </a:r>
          </a:p>
          <a:p>
            <a:pPr marL="342900" lvl="1" indent="-342900"/>
            <a:endParaRPr lang="cs-CZ" sz="1800" dirty="0"/>
          </a:p>
          <a:p>
            <a:pPr marL="342900" lvl="1" indent="-342900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43114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8C479-3D69-4290-AA0F-B925B1299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480954" cy="704850"/>
          </a:xfrm>
        </p:spPr>
        <p:txBody>
          <a:bodyPr/>
          <a:lstStyle/>
          <a:p>
            <a:r>
              <a:rPr lang="cs-CZ" dirty="0"/>
              <a:t>Povinné přílohy k žádosti (2)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40081A-4A55-4183-AFD7-361DF8989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43050"/>
            <a:ext cx="10450211" cy="5007652"/>
          </a:xfrm>
        </p:spPr>
        <p:txBody>
          <a:bodyPr>
            <a:normAutofit/>
          </a:bodyPr>
          <a:lstStyle/>
          <a:p>
            <a:pPr marL="342900" lvl="1" indent="-342900"/>
            <a:r>
              <a:rPr lang="cs-CZ" sz="1800" dirty="0"/>
              <a:t>Žádost o stavební povolení nebo ohlášení, případně stavební povolení nebo souhlas s provedením ohlášeného stavebního záměru nebo veřejnoprávní smlouva nahrazující stavební povolení</a:t>
            </a:r>
          </a:p>
          <a:p>
            <a:pPr marL="342900" lvl="1" indent="-342900">
              <a:lnSpc>
                <a:spcPct val="90000"/>
              </a:lnSpc>
            </a:pPr>
            <a:r>
              <a:rPr lang="cs-CZ" sz="1800" dirty="0"/>
              <a:t>Projektová dokumentace pro vydání stavebního povolení nebo pro ohlášení stavby</a:t>
            </a:r>
          </a:p>
          <a:p>
            <a:pPr marL="742950" lvl="2" indent="-342900">
              <a:lnSpc>
                <a:spcPct val="90000"/>
              </a:lnSpc>
            </a:pPr>
            <a:r>
              <a:rPr lang="cs-CZ" sz="1500" dirty="0"/>
              <a:t> zpracovaná autorizovaným projektantem</a:t>
            </a:r>
          </a:p>
          <a:p>
            <a:pPr marL="342900" lvl="1" indent="-342900">
              <a:lnSpc>
                <a:spcPct val="90000"/>
              </a:lnSpc>
            </a:pPr>
            <a:r>
              <a:rPr lang="cs-CZ" sz="1800" dirty="0"/>
              <a:t>Položkový rozpočet stavby</a:t>
            </a:r>
          </a:p>
          <a:p>
            <a:pPr marL="342900" lvl="1" indent="-342900">
              <a:lnSpc>
                <a:spcPct val="90000"/>
              </a:lnSpc>
            </a:pPr>
            <a:r>
              <a:rPr lang="cs-CZ" sz="1800" dirty="0"/>
              <a:t>Smlouva o spolupráci</a:t>
            </a:r>
          </a:p>
          <a:p>
            <a:pPr lvl="1">
              <a:lnSpc>
                <a:spcPct val="90000"/>
              </a:lnSpc>
            </a:pPr>
            <a:r>
              <a:rPr lang="cs-CZ" sz="1500" dirty="0"/>
              <a:t>v případě, že projekt má být realizován na území více obcí a žadatelem je jedna z těchto obcí</a:t>
            </a:r>
          </a:p>
          <a:p>
            <a:pPr marL="342900" lvl="1" indent="-342900">
              <a:lnSpc>
                <a:spcPct val="90000"/>
              </a:lnSpc>
            </a:pPr>
            <a:r>
              <a:rPr lang="cs-CZ" sz="1800" dirty="0"/>
              <a:t>Čestné prohlášení, že realizace projektu nepodléhá stavebnímu řízení (hlášení), nebo součástí projektu nejsou stavební práce. Tato povinná příloha slouží k vyhodnocení kritéria věcného hodnocení č. 1 Technická připravenost projektu. V případě, že realizace projektu podléhá stavebnímu řízení (hlášení), nebo jsou součástí projektu stavební práce, žadatel místo uvedeného Čestného prohlášení nahraje do systému MS2014+ jako přílohu dokument, ve kterém uvede, že doložení přílohy je nerelevantní.</a:t>
            </a:r>
          </a:p>
          <a:p>
            <a:pPr marL="342900" lvl="1" indent="-342900">
              <a:lnSpc>
                <a:spcPct val="90000"/>
              </a:lnSpc>
            </a:pPr>
            <a:r>
              <a:rPr lang="cs-CZ" sz="1800" dirty="0"/>
              <a:t>Více viz Specifická pravidla pro 53. výzvu IROP (vydání 1.4), kap. 3.4.3</a:t>
            </a:r>
          </a:p>
          <a:p>
            <a:pPr marL="742950" lvl="2" indent="-342900"/>
            <a:r>
              <a:rPr lang="cs-CZ" sz="1600" dirty="0">
                <a:hlinkClick r:id="rId2" action="ppaction://hlinkfile"/>
              </a:rPr>
              <a:t>Ke stažení zde</a:t>
            </a:r>
            <a:r>
              <a:rPr lang="cs-CZ" sz="1600" dirty="0"/>
              <a:t>.</a:t>
            </a:r>
          </a:p>
          <a:p>
            <a:pPr lvl="1">
              <a:lnSpc>
                <a:spcPct val="90000"/>
              </a:lnSpc>
            </a:pPr>
            <a:endParaRPr lang="cs-CZ" sz="15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1384031-DB9E-4FA0-8F97-B0417CCE2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074" y="173915"/>
            <a:ext cx="2176109" cy="1369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0396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E0661E-E4B1-4FB1-B006-CD86BD1F9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a nezpůsobilé výdaje</a:t>
            </a:r>
          </a:p>
        </p:txBody>
      </p:sp>
    </p:spTree>
    <p:extLst>
      <p:ext uri="{BB962C8B-B14F-4D97-AF65-F5344CB8AC3E}">
        <p14:creationId xmlns:p14="http://schemas.microsoft.com/office/powerpoint/2010/main" val="1048986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AA50F5-07CD-4928-9449-8913356E5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95288"/>
            <a:ext cx="9606149" cy="833437"/>
          </a:xfrm>
        </p:spPr>
        <p:txBody>
          <a:bodyPr>
            <a:normAutofit/>
          </a:bodyPr>
          <a:lstStyle/>
          <a:p>
            <a:r>
              <a:rPr lang="cs-CZ" dirty="0"/>
              <a:t>Způsobilé výdaje na aktivity projektu (1)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281D5D-9606-49C0-AEA7-82938D800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7312"/>
            <a:ext cx="8596668" cy="523836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Musí souviset přímo s realizací projektu</a:t>
            </a:r>
          </a:p>
          <a:p>
            <a:r>
              <a:rPr lang="cs-CZ" dirty="0"/>
              <a:t>Musí vzniknout po 1 .1. 2014</a:t>
            </a:r>
          </a:p>
          <a:p>
            <a:r>
              <a:rPr lang="cs-CZ" dirty="0"/>
              <a:t>Musí být doloženy průkaznými doklady (faktury, předávací protokoly, výpisy z BÚ, smlouvy atd.)</a:t>
            </a:r>
          </a:p>
          <a:p>
            <a:r>
              <a:rPr lang="cs-CZ" dirty="0"/>
              <a:t>Musí být součástí položkového rozpočtu stavby podle předložené projektové dokumentace</a:t>
            </a:r>
          </a:p>
          <a:p>
            <a:r>
              <a:rPr lang="cs-CZ" dirty="0"/>
              <a:t>Výdaje na realizaci chodníků a pásů pro chodce jakou součástí silnice nebo místní komunikace, samostatných chodníků a stezek pro pěší, společných pásů pro cyklisty a chodce v přidruženém prostoru silnic a místních komunikací, stezek pro cyklisty a chodce, včetně všech konstrukčních vrstev a opatření pro osoby s omezenou schopností pohybu a orientace</a:t>
            </a:r>
          </a:p>
          <a:p>
            <a:r>
              <a:rPr lang="cs-CZ" dirty="0"/>
              <a:t>Výdaje na realizaci prvků zvyšujících bezpečnost pěší dopravy:</a:t>
            </a:r>
          </a:p>
          <a:p>
            <a:pPr lvl="1"/>
            <a:r>
              <a:rPr lang="cs-CZ" sz="1500" dirty="0"/>
              <a:t>podchody, lávky, propustky,</a:t>
            </a:r>
          </a:p>
          <a:p>
            <a:pPr lvl="1"/>
            <a:r>
              <a:rPr lang="cs-CZ" sz="1500" dirty="0"/>
              <a:t>opěrné zdi, násypy, svahy a příkopy, </a:t>
            </a:r>
          </a:p>
          <a:p>
            <a:pPr lvl="1"/>
            <a:r>
              <a:rPr lang="cs-CZ" sz="1500" dirty="0"/>
              <a:t>místa pro přecházení, přechody pro chodce, přejezdy pro cyklisty, jejich nasvětlení a ochranné ostrůvky, vysazené chodníkové plochy, ...</a:t>
            </a:r>
          </a:p>
          <a:p>
            <a:pPr marL="342900" lvl="1" indent="-342900">
              <a:lnSpc>
                <a:spcPct val="90000"/>
              </a:lnSpc>
            </a:pPr>
            <a:r>
              <a:rPr lang="cs-CZ" sz="1800" dirty="0"/>
              <a:t>Více viz Specifická pravidla pro 53. výzvu IROP (vydání 1.4), kap. 3.4.5</a:t>
            </a:r>
          </a:p>
          <a:p>
            <a:pPr marL="742950" lvl="2" indent="-342900"/>
            <a:r>
              <a:rPr lang="cs-CZ" sz="1600" dirty="0">
                <a:hlinkClick r:id="rId2" action="ppaction://hlinkfile"/>
              </a:rPr>
              <a:t>Ke stažení zde</a:t>
            </a:r>
            <a:r>
              <a:rPr lang="cs-CZ" sz="1600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29C2ACF-2545-49B0-9252-A877ABC08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127" y="5242193"/>
            <a:ext cx="3004873" cy="159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65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1084A4-BCB4-45DF-9AFF-1A9B16641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6288"/>
          </a:xfrm>
        </p:spPr>
        <p:txBody>
          <a:bodyPr/>
          <a:lstStyle/>
          <a:p>
            <a:r>
              <a:rPr lang="cs-CZ" dirty="0"/>
              <a:t>Nezpůsobilé výdaje projektu - příklady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0A8F86-E64A-4560-8CFE-21DD0D58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57338"/>
            <a:ext cx="9718691" cy="469106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Výdaje na zřízení, provoz a odstranění zřízení staveniště (pouze příprava staveniště je způsobilý výdaj)</a:t>
            </a:r>
          </a:p>
          <a:p>
            <a:r>
              <a:rPr lang="cs-CZ" dirty="0"/>
              <a:t>Výdaje na výstavbu, rekonstrukci nebo modernizaci polních a lesních cest</a:t>
            </a:r>
          </a:p>
          <a:p>
            <a:r>
              <a:rPr lang="cs-CZ" dirty="0"/>
              <a:t>Výdaje na běžnou údržbu, souvislou údržbu a opravu pozemních komunikací včetně chodníků</a:t>
            </a:r>
          </a:p>
          <a:p>
            <a:r>
              <a:rPr lang="cs-CZ" dirty="0"/>
              <a:t>Výdaje na bezbariérové úpravy vstupů do budov</a:t>
            </a:r>
          </a:p>
          <a:p>
            <a:r>
              <a:rPr lang="cs-CZ" dirty="0"/>
              <a:t>Výdaje na realizaci nástupišť, přístřešků a čekáren železničních zastávek</a:t>
            </a:r>
          </a:p>
          <a:p>
            <a:r>
              <a:rPr lang="cs-CZ" dirty="0"/>
              <a:t>Výdaje na realizaci parkovišť pro automobily</a:t>
            </a:r>
          </a:p>
          <a:p>
            <a:r>
              <a:rPr lang="cs-CZ" dirty="0"/>
              <a:t>Výdaje na přípravu a zpracování žádosti o podporu, s výjimkou zpracování studie proveditelnosti</a:t>
            </a:r>
          </a:p>
          <a:p>
            <a:r>
              <a:rPr lang="cs-CZ" dirty="0"/>
              <a:t>Výdaje spojené s řízením a administrací projektu</a:t>
            </a:r>
          </a:p>
          <a:p>
            <a:pPr marL="342900" lvl="1" indent="-342900">
              <a:lnSpc>
                <a:spcPct val="90000"/>
              </a:lnSpc>
            </a:pPr>
            <a:r>
              <a:rPr lang="cs-CZ" sz="1800" dirty="0"/>
              <a:t>Více ke způsobilosti výdajů viz Specifická pravidla pro 53. výzvu IROP (vydání 1.4), kap. 3.4.5</a:t>
            </a:r>
          </a:p>
          <a:p>
            <a:pPr marL="742950" lvl="2" indent="-342900"/>
            <a:r>
              <a:rPr lang="cs-CZ" sz="1600" dirty="0">
                <a:hlinkClick r:id="rId2" action="ppaction://hlinkfile"/>
              </a:rPr>
              <a:t>Ke stažení zde</a:t>
            </a:r>
            <a:r>
              <a:rPr lang="cs-CZ" sz="1600" dirty="0"/>
              <a:t>.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8F808DD-73D8-45CD-82FC-EA96271DF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637" y="585786"/>
            <a:ext cx="1282302" cy="128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30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247AB6-EDEA-4FB3-B399-B91867A60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Indikátory</a:t>
            </a:r>
          </a:p>
        </p:txBody>
      </p:sp>
    </p:spTree>
    <p:extLst>
      <p:ext uri="{BB962C8B-B14F-4D97-AF65-F5344CB8AC3E}">
        <p14:creationId xmlns:p14="http://schemas.microsoft.com/office/powerpoint/2010/main" val="1711545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03774E-5775-4728-ABAB-06108D443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Indikátory</a:t>
            </a:r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A0FAE8A6-B590-48B2-A5BE-A516BDBE68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538970"/>
              </p:ext>
            </p:extLst>
          </p:nvPr>
        </p:nvGraphicFramePr>
        <p:xfrm>
          <a:off x="776338" y="4457118"/>
          <a:ext cx="9211725" cy="1280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7232">
                  <a:extLst>
                    <a:ext uri="{9D8B030D-6E8A-4147-A177-3AD203B41FA5}">
                      <a16:colId xmlns:a16="http://schemas.microsoft.com/office/drawing/2014/main" val="2236189832"/>
                    </a:ext>
                  </a:extLst>
                </a:gridCol>
                <a:gridCol w="5398406">
                  <a:extLst>
                    <a:ext uri="{9D8B030D-6E8A-4147-A177-3AD203B41FA5}">
                      <a16:colId xmlns:a16="http://schemas.microsoft.com/office/drawing/2014/main" val="85696855"/>
                    </a:ext>
                  </a:extLst>
                </a:gridCol>
                <a:gridCol w="2096087">
                  <a:extLst>
                    <a:ext uri="{9D8B030D-6E8A-4147-A177-3AD203B41FA5}">
                      <a16:colId xmlns:a16="http://schemas.microsoft.com/office/drawing/2014/main" val="509405011"/>
                    </a:ext>
                  </a:extLst>
                </a:gridCol>
              </a:tblGrid>
              <a:tr h="566738">
                <a:tc>
                  <a:txBody>
                    <a:bodyPr/>
                    <a:lstStyle/>
                    <a:p>
                      <a:r>
                        <a:rPr lang="cs-CZ" dirty="0"/>
                        <a:t>Kód indikátoru</a:t>
                      </a:r>
                    </a:p>
                  </a:txBody>
                  <a:tcPr marL="83541" marR="83541"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Název indikátoru</a:t>
                      </a:r>
                    </a:p>
                  </a:txBody>
                  <a:tcPr marL="83541" marR="83541"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Měrná jednotka</a:t>
                      </a:r>
                    </a:p>
                  </a:txBody>
                  <a:tcPr marL="83541" marR="83541" anchor="ctr"/>
                </a:tc>
                <a:extLst>
                  <a:ext uri="{0D108BD9-81ED-4DB2-BD59-A6C34878D82A}">
                    <a16:rowId xmlns:a16="http://schemas.microsoft.com/office/drawing/2014/main" val="3586605756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r>
                        <a:rPr lang="cs-CZ" dirty="0"/>
                        <a:t>7 50 01</a:t>
                      </a:r>
                    </a:p>
                  </a:txBody>
                  <a:tcPr marL="83541" marR="83541"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Počet realizací vedoucích ke zvýšení bezpečnosti v dopravě</a:t>
                      </a:r>
                    </a:p>
                  </a:txBody>
                  <a:tcPr marL="83541" marR="83541"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Realizace</a:t>
                      </a:r>
                    </a:p>
                  </a:txBody>
                  <a:tcPr marL="83541" marR="83541" anchor="ctr"/>
                </a:tc>
                <a:extLst>
                  <a:ext uri="{0D108BD9-81ED-4DB2-BD59-A6C34878D82A}">
                    <a16:rowId xmlns:a16="http://schemas.microsoft.com/office/drawing/2014/main" val="1526607153"/>
                  </a:ext>
                </a:extLst>
              </a:tr>
            </a:tbl>
          </a:graphicData>
        </a:graphic>
      </p:graphicFrame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B13F27CB-B5EC-4412-A141-167DA5D69FF8}"/>
              </a:ext>
            </a:extLst>
          </p:cNvPr>
          <p:cNvSpPr txBox="1">
            <a:spLocks/>
          </p:cNvSpPr>
          <p:nvPr/>
        </p:nvSpPr>
        <p:spPr>
          <a:xfrm>
            <a:off x="677335" y="1499016"/>
            <a:ext cx="9310728" cy="2413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Žadatel je povinen vybrat a naplnit indikátory, které odpovídají zvolené aktivitě a náplni projektu</a:t>
            </a:r>
          </a:p>
          <a:p>
            <a:r>
              <a:rPr lang="cs-CZ" dirty="0"/>
              <a:t>Výchozí hodnota – stanovené datum výchozí hodnoty se musí rovnat datu podání žádosti o podporu nebo mu předcházet</a:t>
            </a:r>
          </a:p>
          <a:p>
            <a:r>
              <a:rPr lang="cs-CZ" dirty="0"/>
              <a:t>Cílová hodnota – žadatel se zavazuje ji v projektu dosáhnout</a:t>
            </a:r>
          </a:p>
          <a:p>
            <a:r>
              <a:rPr lang="cs-CZ" dirty="0"/>
              <a:t>Nenaplnění či překročení vykazovaného indikátoru může vést ke krácení nebo nevyplacení dotace</a:t>
            </a:r>
          </a:p>
        </p:txBody>
      </p:sp>
    </p:spTree>
    <p:extLst>
      <p:ext uri="{BB962C8B-B14F-4D97-AF65-F5344CB8AC3E}">
        <p14:creationId xmlns:p14="http://schemas.microsoft.com/office/powerpoint/2010/main" val="3985303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B8D0AB-5C25-4B8D-8230-CB54A700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hodnocení </a:t>
            </a:r>
            <a:br>
              <a:rPr lang="cs-CZ" dirty="0"/>
            </a:br>
            <a:r>
              <a:rPr lang="cs-CZ" dirty="0"/>
              <a:t>a výběru projektů</a:t>
            </a:r>
          </a:p>
        </p:txBody>
      </p:sp>
    </p:spTree>
    <p:extLst>
      <p:ext uri="{BB962C8B-B14F-4D97-AF65-F5344CB8AC3E}">
        <p14:creationId xmlns:p14="http://schemas.microsoft.com/office/powerpoint/2010/main" val="3851435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908F2A-80B5-43B2-9E0C-222C9CF9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8162"/>
          </a:xfrm>
        </p:spPr>
        <p:txBody>
          <a:bodyPr/>
          <a:lstStyle/>
          <a:p>
            <a:r>
              <a:rPr lang="cs-CZ" dirty="0"/>
              <a:t>Fáze hodnocení a výběru projektů</a:t>
            </a:r>
          </a:p>
        </p:txBody>
      </p:sp>
      <p:graphicFrame>
        <p:nvGraphicFramePr>
          <p:cNvPr id="4" name="Zástupný symbol pro obsah 4">
            <a:extLst>
              <a:ext uri="{FF2B5EF4-FFF2-40B4-BE49-F238E27FC236}">
                <a16:creationId xmlns:a16="http://schemas.microsoft.com/office/drawing/2014/main" id="{B3F01A27-1691-414E-96D0-EE0CF80AFC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761739"/>
              </p:ext>
            </p:extLst>
          </p:nvPr>
        </p:nvGraphicFramePr>
        <p:xfrm>
          <a:off x="820209" y="1616075"/>
          <a:ext cx="9099712" cy="478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6159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8A3841-E86A-4D00-BB80-0299C61F8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4887"/>
          </a:xfrm>
        </p:spPr>
        <p:txBody>
          <a:bodyPr/>
          <a:lstStyle/>
          <a:p>
            <a:r>
              <a:rPr lang="cs-CZ" dirty="0"/>
              <a:t>Obsah prezentace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4B3FB250-AC6B-4609-BDE2-85265C6300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962912"/>
              </p:ext>
            </p:extLst>
          </p:nvPr>
        </p:nvGraphicFramePr>
        <p:xfrm>
          <a:off x="777875" y="1589088"/>
          <a:ext cx="9766300" cy="4783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8595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5296D2-EF75-44BF-B5BF-D01247E0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081154" cy="833438"/>
          </a:xfrm>
        </p:spPr>
        <p:txBody>
          <a:bodyPr/>
          <a:lstStyle/>
          <a:p>
            <a:r>
              <a:rPr lang="cs-CZ" dirty="0"/>
              <a:t>Kontrola formálních náležitostí a přijatelnosti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104E9-CA53-4669-BC9B-F9D87A3B1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14501"/>
            <a:ext cx="9437337" cy="4326862"/>
          </a:xfrm>
        </p:spPr>
        <p:txBody>
          <a:bodyPr/>
          <a:lstStyle/>
          <a:p>
            <a:r>
              <a:rPr lang="cs-CZ" dirty="0"/>
              <a:t>Provádí pracovníci kanceláře MAS Broumovsko+ do 40 pracovnách dnů</a:t>
            </a:r>
          </a:p>
          <a:p>
            <a:r>
              <a:rPr lang="cs-CZ" dirty="0"/>
              <a:t>Hodnotí se např. zda je projekt v souladu s cíli a podporovanými aktivitami výzvy MAS, zda je odůvodněná potřebnost realizace projektu, zda jsou doloženy všechny povinné přílohy atd.</a:t>
            </a:r>
          </a:p>
          <a:p>
            <a:r>
              <a:rPr lang="cs-CZ" dirty="0"/>
              <a:t>Více viz Výzva MAS – </a:t>
            </a:r>
            <a:r>
              <a:rPr lang="cs-CZ" dirty="0">
                <a:hlinkClick r:id="rId2"/>
              </a:rPr>
              <a:t>příloha č. 1 Kritéria formálních náležitostí a přijatelnosti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09C1763-E209-4559-BC81-D9FADC84D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666" y="3232577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85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C7492E-7B11-4EA5-BBCA-A775DF921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0588"/>
          </a:xfrm>
        </p:spPr>
        <p:txBody>
          <a:bodyPr/>
          <a:lstStyle/>
          <a:p>
            <a:r>
              <a:rPr lang="cs-CZ" dirty="0"/>
              <a:t>Věcné hodnocení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4998F8-3D01-4BC9-A4BD-A0F6AFFE4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0189"/>
            <a:ext cx="7903958" cy="4541174"/>
          </a:xfrm>
        </p:spPr>
        <p:txBody>
          <a:bodyPr/>
          <a:lstStyle/>
          <a:p>
            <a:r>
              <a:rPr lang="cs-CZ" dirty="0"/>
              <a:t>Provádí </a:t>
            </a:r>
            <a:r>
              <a:rPr lang="cs-CZ" dirty="0">
                <a:hlinkClick r:id="rId2"/>
              </a:rPr>
              <a:t>Výběrová komise MAS Broumovsko+ </a:t>
            </a:r>
            <a:r>
              <a:rPr lang="cs-CZ" dirty="0"/>
              <a:t>do 20 pracovních dnů</a:t>
            </a:r>
          </a:p>
          <a:p>
            <a:r>
              <a:rPr lang="cs-CZ" dirty="0"/>
              <a:t>Maximální počet bodů, kterého lze dosáhnout: 100</a:t>
            </a:r>
          </a:p>
          <a:p>
            <a:r>
              <a:rPr lang="cs-CZ" dirty="0"/>
              <a:t>Hranice bodů pro splnění podmínek věcného hodnocení: 50</a:t>
            </a:r>
          </a:p>
          <a:p>
            <a:r>
              <a:rPr lang="cs-CZ" dirty="0"/>
              <a:t>Hodnotí se:</a:t>
            </a:r>
          </a:p>
          <a:p>
            <a:pPr lvl="1"/>
            <a:r>
              <a:rPr lang="cs-CZ" dirty="0"/>
              <a:t>Technická připravenost projektu (platné pravomocné stavební povolení ke dni podání žádosti)</a:t>
            </a:r>
          </a:p>
          <a:p>
            <a:pPr lvl="1"/>
            <a:r>
              <a:rPr lang="cs-CZ" dirty="0"/>
              <a:t>Zatížení komunikace automobilovou dopravou</a:t>
            </a:r>
          </a:p>
          <a:p>
            <a:pPr lvl="1"/>
            <a:r>
              <a:rPr lang="cs-CZ" dirty="0"/>
              <a:t>Zajištění přístupu k přechodům pro chodce nebo místům pro přecházení</a:t>
            </a:r>
          </a:p>
          <a:p>
            <a:pPr lvl="1"/>
            <a:r>
              <a:rPr lang="cs-CZ" dirty="0"/>
              <a:t>Zajištění přístupu k objektům občanské vybavenosti</a:t>
            </a:r>
          </a:p>
          <a:p>
            <a:pPr lvl="1"/>
            <a:r>
              <a:rPr lang="cs-CZ" dirty="0"/>
              <a:t>Svedení pěších z pozemní komunikace</a:t>
            </a:r>
          </a:p>
          <a:p>
            <a:r>
              <a:rPr lang="cs-CZ" dirty="0"/>
              <a:t>Více viz Výzva MAS – </a:t>
            </a:r>
            <a:r>
              <a:rPr lang="cs-CZ" dirty="0">
                <a:hlinkClick r:id="rId3"/>
              </a:rPr>
              <a:t>příloha č. 2 Kritéria věcného hodnocení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A6C03DA-26BE-47BF-AC7B-54FB5113B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03" y="3770776"/>
            <a:ext cx="213804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75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A5BEE0-1F0D-474D-A750-27FCE3225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cs-CZ" dirty="0"/>
              <a:t>Výběr projektů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B272E1-DED7-4543-A892-A185679CB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4475"/>
            <a:ext cx="8596668" cy="4526887"/>
          </a:xfrm>
        </p:spPr>
        <p:txBody>
          <a:bodyPr/>
          <a:lstStyle/>
          <a:p>
            <a:r>
              <a:rPr lang="cs-CZ" dirty="0"/>
              <a:t>Provádí </a:t>
            </a:r>
            <a:r>
              <a:rPr lang="cs-CZ" dirty="0">
                <a:hlinkClick r:id="rId2"/>
              </a:rPr>
              <a:t>Rada MAS Broumovsko+</a:t>
            </a:r>
            <a:endParaRPr lang="cs-CZ" dirty="0"/>
          </a:p>
          <a:p>
            <a:r>
              <a:rPr lang="cs-CZ" dirty="0"/>
              <a:t>Rada MAS na základě návrhu Výběrové komise MAS schválí vybrané projekty k postupu do poslední fáze kontroly (závěrečné ověření způsobilosti), které již neprovádí MAS Broumovsko+, ale Řídící orgán, kterým je Ministerstvo místního rozvoje ČR, resp. jeho příspěvková organizace Centrum pro regionální rozvoj ČR</a:t>
            </a:r>
          </a:p>
        </p:txBody>
      </p:sp>
    </p:spTree>
    <p:extLst>
      <p:ext uri="{BB962C8B-B14F-4D97-AF65-F5344CB8AC3E}">
        <p14:creationId xmlns:p14="http://schemas.microsoft.com/office/powerpoint/2010/main" val="3254503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AD81B6-2146-4369-B3A5-646DE0204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381066" cy="1320800"/>
          </a:xfrm>
        </p:spPr>
        <p:txBody>
          <a:bodyPr/>
          <a:lstStyle/>
          <a:p>
            <a:r>
              <a:rPr lang="cs-CZ" dirty="0"/>
              <a:t>Závěrečné ověření způsobilosti a vydání právního aktu	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B11CBA-6264-4215-AD6D-79E865A7A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96177"/>
            <a:ext cx="8596668" cy="3880773"/>
          </a:xfrm>
        </p:spPr>
        <p:txBody>
          <a:bodyPr/>
          <a:lstStyle/>
          <a:p>
            <a:r>
              <a:rPr lang="cs-CZ" dirty="0"/>
              <a:t>Závěrečné ověření způsobilosti provádí Centrum pro regionální rozvoj ČR</a:t>
            </a:r>
          </a:p>
          <a:p>
            <a:r>
              <a:rPr lang="cs-CZ" dirty="0"/>
              <a:t>Při úspěšném závěrečném ověření způsobilosti vydává Ministerstvo pro místní rozvoj ČR max. do 3 měsíců právní akt</a:t>
            </a:r>
          </a:p>
        </p:txBody>
      </p:sp>
    </p:spTree>
    <p:extLst>
      <p:ext uri="{BB962C8B-B14F-4D97-AF65-F5344CB8AC3E}">
        <p14:creationId xmlns:p14="http://schemas.microsoft.com/office/powerpoint/2010/main" val="1652077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A438DB-228A-4014-81C8-D3CC40D5E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dokumenty</a:t>
            </a:r>
          </a:p>
        </p:txBody>
      </p:sp>
    </p:spTree>
    <p:extLst>
      <p:ext uri="{BB962C8B-B14F-4D97-AF65-F5344CB8AC3E}">
        <p14:creationId xmlns:p14="http://schemas.microsoft.com/office/powerpoint/2010/main" val="3427936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7AC4C7-A14E-48D8-A8B2-C3188907B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7652"/>
          </a:xfrm>
        </p:spPr>
        <p:txBody>
          <a:bodyPr/>
          <a:lstStyle/>
          <a:p>
            <a:r>
              <a:rPr lang="cs-CZ" dirty="0"/>
              <a:t>Důležité dokumenty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697460-E6CE-428C-905A-164BE3A9D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7253"/>
            <a:ext cx="9063566" cy="4504110"/>
          </a:xfrm>
        </p:spPr>
        <p:txBody>
          <a:bodyPr>
            <a:normAutofit/>
          </a:bodyPr>
          <a:lstStyle/>
          <a:p>
            <a:r>
              <a:rPr lang="cs-CZ" sz="1800" dirty="0"/>
              <a:t>Výzva MAS Broumovsko+ - IROP – Doprava III (včetně příloh)</a:t>
            </a:r>
          </a:p>
          <a:p>
            <a:pPr lvl="1"/>
            <a:r>
              <a:rPr lang="cs-CZ" dirty="0">
                <a:solidFill>
                  <a:srgbClr val="FF0000"/>
                </a:solidFill>
                <a:hlinkClick r:id="rId2"/>
              </a:rPr>
              <a:t>https://www.mas.broumovsko.cz/2021/08/02/mas-broumovsko-irop-doprava-iii/</a:t>
            </a:r>
            <a:endParaRPr lang="cs-CZ" dirty="0">
              <a:solidFill>
                <a:srgbClr val="FF0000"/>
              </a:solidFill>
            </a:endParaRPr>
          </a:p>
          <a:p>
            <a:pPr marL="342900" lvl="1" indent="-342900"/>
            <a:r>
              <a:rPr lang="cs-CZ" sz="1800" dirty="0"/>
              <a:t>Specifická pravidla pro žadatele a příjemce výzvy č. 53</a:t>
            </a:r>
          </a:p>
          <a:p>
            <a:pPr lvl="1"/>
            <a:r>
              <a:rPr lang="cs-CZ" dirty="0">
                <a:hlinkClick r:id="rId3"/>
              </a:rPr>
              <a:t>https://irop.mmr.cz/getmedia/0dd9323c-706e-4fef-b70c-e4a404d460d3/Specificka-pravidla_SC1-2_CLLD_53_v-1-4.pdf.aspx?ext=.pdf</a:t>
            </a:r>
            <a:r>
              <a:rPr lang="cs-CZ" dirty="0"/>
              <a:t> </a:t>
            </a:r>
          </a:p>
          <a:p>
            <a:pPr marL="342900" lvl="1" indent="-342900"/>
            <a:r>
              <a:rPr lang="cs-CZ" sz="1800" dirty="0"/>
              <a:t>Obecná pravidla pro žadatele a příjemce IROP</a:t>
            </a:r>
          </a:p>
          <a:p>
            <a:pPr lvl="1"/>
            <a:r>
              <a:rPr lang="cs-CZ" dirty="0">
                <a:hlinkClick r:id="rId4"/>
              </a:rPr>
              <a:t>https://irop.mmr.cz/cs/vyzvy/seznam/vyzva-c-53-udrzitelna-doprava-integrovane-projekty</a:t>
            </a:r>
            <a:r>
              <a:rPr lang="cs-CZ" dirty="0"/>
              <a:t> </a:t>
            </a:r>
          </a:p>
          <a:p>
            <a:pPr marL="342900" lvl="1" indent="-342900"/>
            <a:r>
              <a:rPr lang="cs-CZ" sz="1800" dirty="0"/>
              <a:t>Metodika hodnocení projektů MAS Broumovsko+, z. s. (Interní postupy) pro IROP</a:t>
            </a:r>
          </a:p>
          <a:p>
            <a:pPr lvl="1"/>
            <a:r>
              <a:rPr lang="cs-CZ" dirty="0">
                <a:hlinkClick r:id="rId5"/>
              </a:rPr>
              <a:t>https://www.mas.broumovsko.cz/wp-content/uploads/2019/08/Interni_postupy_IROP_MAS_Broumovsko_verze_4.0-fin%C3%A1ln%C3%AD.pdf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549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Dotazy</a:t>
            </a:r>
          </a:p>
        </p:txBody>
      </p:sp>
      <p:pic>
        <p:nvPicPr>
          <p:cNvPr id="3074" name="Picture 2" descr="D:\_PRACE\MAS Broumovsko\2017-06-20 office dokumenty\PPT prezentace\foto\ikonka dotaz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1506688"/>
            <a:ext cx="3251200" cy="385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373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4334" y="609600"/>
            <a:ext cx="8596668" cy="728870"/>
          </a:xfrm>
        </p:spPr>
        <p:txBody>
          <a:bodyPr/>
          <a:lstStyle/>
          <a:p>
            <a:r>
              <a:rPr lang="cs-CZ" dirty="0"/>
              <a:t>Kontakt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4334" y="1669774"/>
            <a:ext cx="8596668" cy="4610127"/>
          </a:xfrm>
        </p:spPr>
        <p:txBody>
          <a:bodyPr/>
          <a:lstStyle/>
          <a:p>
            <a:pPr marL="0" indent="0">
              <a:buNone/>
            </a:pPr>
            <a:r>
              <a:rPr lang="cs-CZ" sz="2200" dirty="0"/>
              <a:t>Bc. Dominika Sedláčková</a:t>
            </a:r>
          </a:p>
          <a:p>
            <a:pPr marL="0" indent="0">
              <a:buNone/>
            </a:pPr>
            <a:r>
              <a:rPr lang="cs-CZ" sz="2200" dirty="0"/>
              <a:t>mas.manazer@broumovsko.cz</a:t>
            </a:r>
          </a:p>
          <a:p>
            <a:pPr marL="0" indent="0">
              <a:buNone/>
            </a:pPr>
            <a:r>
              <a:rPr lang="cs-CZ" sz="2200" dirty="0"/>
              <a:t>www.mas.broumovsko.cz</a:t>
            </a:r>
          </a:p>
          <a:p>
            <a:pPr marL="0" indent="0">
              <a:buNone/>
            </a:pPr>
            <a:r>
              <a:rPr lang="cs-CZ" sz="2200" dirty="0"/>
              <a:t>Klášterní 1, 550 01 Broumov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447" y="5685067"/>
            <a:ext cx="6618369" cy="108777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37" y="3936070"/>
            <a:ext cx="3277711" cy="784410"/>
          </a:xfrm>
          <a:prstGeom prst="rect">
            <a:avLst/>
          </a:prstGeom>
        </p:spPr>
      </p:pic>
      <p:cxnSp>
        <p:nvCxnSpPr>
          <p:cNvPr id="6" name="Přímá spojnice 5"/>
          <p:cNvCxnSpPr/>
          <p:nvPr/>
        </p:nvCxnSpPr>
        <p:spPr>
          <a:xfrm>
            <a:off x="190500" y="5685066"/>
            <a:ext cx="11550679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116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3095" y="281056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2"/>
                </a:solidFill>
                <a:latin typeface="Segoe Print" panose="02000600000000000000" pitchFamily="2" charset="0"/>
              </a:rPr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417868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9D8E0D-F0E7-4E31-B2CF-4FBC72D1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50" y="2173919"/>
            <a:ext cx="9029699" cy="2158930"/>
          </a:xfrm>
        </p:spPr>
        <p:txBody>
          <a:bodyPr>
            <a:normAutofit fontScale="90000"/>
          </a:bodyPr>
          <a:lstStyle/>
          <a:p>
            <a:r>
              <a:rPr lang="cs-CZ" dirty="0"/>
              <a:t>Představení výzvy </a:t>
            </a:r>
            <a:br>
              <a:rPr lang="cs-CZ" dirty="0"/>
            </a:br>
            <a:r>
              <a:rPr lang="cs-CZ" dirty="0"/>
              <a:t>MAS Broumovsko+ - IROP – Doprava III</a:t>
            </a:r>
          </a:p>
        </p:txBody>
      </p:sp>
    </p:spTree>
    <p:extLst>
      <p:ext uri="{BB962C8B-B14F-4D97-AF65-F5344CB8AC3E}">
        <p14:creationId xmlns:p14="http://schemas.microsoft.com/office/powerpoint/2010/main" val="1161239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F85A9-A207-440D-8ED9-C27A995D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3425"/>
          </a:xfrm>
        </p:spPr>
        <p:txBody>
          <a:bodyPr/>
          <a:lstStyle/>
          <a:p>
            <a:r>
              <a:rPr lang="cs-CZ" dirty="0"/>
              <a:t>Představení výzvy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DC47E6-4BAD-49F2-AA0F-331AEA82F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8203"/>
            <a:ext cx="10506481" cy="5223951"/>
          </a:xfrm>
        </p:spPr>
        <p:txBody>
          <a:bodyPr>
            <a:normAutofit/>
          </a:bodyPr>
          <a:lstStyle/>
          <a:p>
            <a:r>
              <a:rPr lang="cs-CZ" b="1" dirty="0"/>
              <a:t>Alokace výzvy: 837 645 Kč</a:t>
            </a:r>
          </a:p>
          <a:p>
            <a:r>
              <a:rPr lang="cs-CZ" b="1" dirty="0"/>
              <a:t>Míra podpory: 95 %</a:t>
            </a:r>
          </a:p>
          <a:p>
            <a:r>
              <a:rPr lang="cs-CZ" dirty="0"/>
              <a:t>Forma financování: Ex post financování</a:t>
            </a:r>
          </a:p>
          <a:p>
            <a:pPr lvl="1"/>
            <a:r>
              <a:rPr lang="cs-CZ" dirty="0"/>
              <a:t>realizace projektu může být rozdělena na etapy</a:t>
            </a:r>
          </a:p>
          <a:p>
            <a:r>
              <a:rPr lang="cs-CZ" dirty="0"/>
              <a:t>Datum vyhlášení výzvy a zahájení příjmu žádostí o podporu: 2. 8. 2021</a:t>
            </a:r>
          </a:p>
          <a:p>
            <a:r>
              <a:rPr lang="cs-CZ" b="1" dirty="0"/>
              <a:t>Ukončení příjmu žádostí o podporu:  12. 10. 2021</a:t>
            </a:r>
          </a:p>
          <a:p>
            <a:r>
              <a:rPr lang="cs-CZ" dirty="0"/>
              <a:t>Datum zahájení realizace projektu: nejdříve od 1. 1. 2014</a:t>
            </a:r>
          </a:p>
          <a:p>
            <a:r>
              <a:rPr lang="cs-CZ" dirty="0"/>
              <a:t>Datum ukončení realizace projektu: nejpozději do 30. 6. 2023</a:t>
            </a:r>
          </a:p>
          <a:p>
            <a:pPr lvl="1"/>
            <a:r>
              <a:rPr lang="cs-CZ" b="1" dirty="0"/>
              <a:t>realizace projektu nesmí být ukončena před podáním žádosti </a:t>
            </a:r>
            <a:r>
              <a:rPr lang="cs-CZ" dirty="0"/>
              <a:t>o podporu do této výzvy</a:t>
            </a:r>
          </a:p>
          <a:p>
            <a:pPr marL="342900" lvl="1" indent="-342900"/>
            <a:r>
              <a:rPr lang="cs-CZ" sz="1800" dirty="0"/>
              <a:t>Minimální výše celkových způsobilých výdajů: není stanovena</a:t>
            </a:r>
          </a:p>
          <a:p>
            <a:pPr marL="342900" lvl="1" indent="-342900"/>
            <a:r>
              <a:rPr lang="cs-CZ" sz="1800" b="1" dirty="0"/>
              <a:t>Maximální výše CZV: 837 645 Kč</a:t>
            </a:r>
            <a:endParaRPr lang="cs-CZ" sz="16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6C130B2-45BB-4211-BC41-D3B5BD01B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856" y="350043"/>
            <a:ext cx="3555444" cy="2700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7079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2C0637-3C90-4B26-990D-46A0B46E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4850"/>
          </a:xfrm>
        </p:spPr>
        <p:txBody>
          <a:bodyPr/>
          <a:lstStyle/>
          <a:p>
            <a:r>
              <a:rPr lang="cs-CZ" dirty="0"/>
              <a:t>Oprávnění žadatelé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D47842-88DB-49F7-9230-07B9CD108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71639"/>
            <a:ext cx="8596668" cy="4369724"/>
          </a:xfrm>
        </p:spPr>
        <p:txBody>
          <a:bodyPr/>
          <a:lstStyle/>
          <a:p>
            <a:r>
              <a:rPr lang="cs-CZ" dirty="0"/>
              <a:t>Kraje</a:t>
            </a:r>
          </a:p>
          <a:p>
            <a:r>
              <a:rPr lang="cs-CZ" dirty="0"/>
              <a:t>Obce</a:t>
            </a:r>
          </a:p>
          <a:p>
            <a:r>
              <a:rPr lang="cs-CZ" dirty="0"/>
              <a:t>Dobrovolné svazky obcí</a:t>
            </a:r>
          </a:p>
          <a:p>
            <a:r>
              <a:rPr lang="cs-CZ" dirty="0"/>
              <a:t>Organizace zřizované nebo zakládané kraji</a:t>
            </a:r>
          </a:p>
          <a:p>
            <a:r>
              <a:rPr lang="cs-CZ" dirty="0"/>
              <a:t>Organizace zřizované nebo zakládané obcemi</a:t>
            </a:r>
          </a:p>
          <a:p>
            <a:r>
              <a:rPr lang="cs-CZ" dirty="0"/>
              <a:t>Organizace zřizované nebo zakládané dobrovolnými svazky obcí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8950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7FCC94-ABE2-473C-9B43-389882CBB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9150"/>
          </a:xfrm>
        </p:spPr>
        <p:txBody>
          <a:bodyPr/>
          <a:lstStyle/>
          <a:p>
            <a:r>
              <a:rPr lang="cs-CZ" dirty="0"/>
              <a:t>Cílová skupina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D4534D2-ECCF-4439-9F5C-B5E03E6DA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8750"/>
            <a:ext cx="9127848" cy="5043487"/>
          </a:xfrm>
        </p:spPr>
        <p:txBody>
          <a:bodyPr/>
          <a:lstStyle/>
          <a:p>
            <a:r>
              <a:rPr lang="cs-CZ" dirty="0"/>
              <a:t>Obyvatelé</a:t>
            </a:r>
          </a:p>
          <a:p>
            <a:r>
              <a:rPr lang="cs-CZ" dirty="0"/>
              <a:t>Návštěvníci</a:t>
            </a:r>
          </a:p>
          <a:p>
            <a:r>
              <a:rPr lang="cs-CZ" sz="1800" dirty="0"/>
              <a:t>Dojíždějící za pra</a:t>
            </a:r>
            <a:r>
              <a:rPr lang="cs-CZ" dirty="0"/>
              <a:t>cí a službami</a:t>
            </a:r>
          </a:p>
          <a:p>
            <a:r>
              <a:rPr lang="cs-CZ" sz="1800" dirty="0"/>
              <a:t>Uživatelé veřejné dopravy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8A84A40-7C36-4F28-84AD-825AB59A3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050" y="0"/>
            <a:ext cx="26479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50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AFA384-6F8B-4D25-8B00-6FD534191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Podporované aktivity</a:t>
            </a:r>
          </a:p>
        </p:txBody>
      </p:sp>
    </p:spTree>
    <p:extLst>
      <p:ext uri="{BB962C8B-B14F-4D97-AF65-F5344CB8AC3E}">
        <p14:creationId xmlns:p14="http://schemas.microsoft.com/office/powerpoint/2010/main" val="421128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08B62-C550-44E1-AD98-BC71F34C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1083257" cy="776288"/>
          </a:xfrm>
        </p:spPr>
        <p:txBody>
          <a:bodyPr>
            <a:normAutofit/>
          </a:bodyPr>
          <a:lstStyle/>
          <a:p>
            <a:r>
              <a:rPr lang="cs-CZ" dirty="0"/>
              <a:t>Hlavní aktivity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683B44-27DD-436A-9C60-6B373B62A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0189"/>
            <a:ext cx="8181931" cy="4541174"/>
          </a:xfrm>
        </p:spPr>
        <p:txBody>
          <a:bodyPr/>
          <a:lstStyle/>
          <a:p>
            <a:r>
              <a:rPr lang="cs-CZ" dirty="0"/>
              <a:t>Rekonstrukce, modernizace a výstavba chodníků podél silnic I., II. a III. třídy a místních komunikací nebo chodníků a stezek odklánějících pěší dopravu od silnic I., II. a III. třídy a místních komunikací, přizpůsobených osobám s omezenou schopností pohybu a orientace.</a:t>
            </a:r>
          </a:p>
          <a:p>
            <a:pPr lvl="1"/>
            <a:r>
              <a:rPr lang="cs-CZ" dirty="0"/>
              <a:t>Včetně přechodů pro chodce a míst pro přecházení.</a:t>
            </a:r>
          </a:p>
          <a:p>
            <a:pPr marL="342900" lvl="1" indent="-342900"/>
            <a:r>
              <a:rPr lang="cs-CZ" sz="1800" dirty="0"/>
              <a:t>Rekonstrukce, modernizace a výstavba bezbariérových komunikací pro pěší k zastávkám veřejné hromadné dopravy.</a:t>
            </a:r>
          </a:p>
          <a:p>
            <a:pPr marL="342900" lvl="1" indent="-342900"/>
            <a:r>
              <a:rPr lang="cs-CZ" sz="1800" dirty="0"/>
              <a:t>Realizace prvků zvyšujících bezpečnost železniční, silniční, cyklistické  a  pěší  dopravy.</a:t>
            </a:r>
          </a:p>
          <a:p>
            <a:pPr marL="342900" lvl="1" indent="-342900"/>
            <a:r>
              <a:rPr lang="cs-CZ" sz="1800" dirty="0"/>
              <a:t>Více viz 25. výzva k předkládání žádostí o podporu z IROP a Specifická pravidla pro 53. výzvu IROP (vydání 1.4), kap. 3.4.2</a:t>
            </a:r>
          </a:p>
          <a:p>
            <a:pPr marL="742950" lvl="2" indent="-342900"/>
            <a:r>
              <a:rPr lang="cs-CZ" sz="1600" dirty="0">
                <a:hlinkClick r:id="rId2" action="ppaction://hlinkfile"/>
              </a:rPr>
              <a:t>Ke stažení zde</a:t>
            </a:r>
            <a:r>
              <a:rPr lang="cs-CZ" sz="1600" dirty="0"/>
              <a:t>.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0148C7CE-0937-4EE9-A140-0FF2CC2FF093}"/>
              </a:ext>
            </a:extLst>
          </p:cNvPr>
          <p:cNvSpPr/>
          <p:nvPr/>
        </p:nvSpPr>
        <p:spPr>
          <a:xfrm>
            <a:off x="8859265" y="466799"/>
            <a:ext cx="2588455" cy="1838178"/>
          </a:xfrm>
          <a:prstGeom prst="ellipse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Minimálně 85 % celkových způsobilých výdajů projektu</a:t>
            </a:r>
          </a:p>
        </p:txBody>
      </p:sp>
    </p:spTree>
    <p:extLst>
      <p:ext uri="{BB962C8B-B14F-4D97-AF65-F5344CB8AC3E}">
        <p14:creationId xmlns:p14="http://schemas.microsoft.com/office/powerpoint/2010/main" val="240514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08B62-C550-44E1-AD98-BC71F34C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1083257" cy="776288"/>
          </a:xfrm>
        </p:spPr>
        <p:txBody>
          <a:bodyPr>
            <a:normAutofit/>
          </a:bodyPr>
          <a:lstStyle/>
          <a:p>
            <a:r>
              <a:rPr lang="cs-CZ" dirty="0"/>
              <a:t>Vedlejší aktivity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683B44-27DD-436A-9C60-6B373B62A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0189"/>
            <a:ext cx="8181931" cy="4541174"/>
          </a:xfrm>
        </p:spPr>
        <p:txBody>
          <a:bodyPr>
            <a:normAutofit/>
          </a:bodyPr>
          <a:lstStyle/>
          <a:p>
            <a:r>
              <a:rPr lang="cs-CZ" dirty="0"/>
              <a:t>Realizace stavbou vyvolaných investic</a:t>
            </a:r>
          </a:p>
          <a:p>
            <a:r>
              <a:rPr lang="cs-CZ" sz="1800" dirty="0"/>
              <a:t>Zpracování projektových dokumenta</a:t>
            </a:r>
            <a:r>
              <a:rPr lang="cs-CZ" dirty="0"/>
              <a:t>cí</a:t>
            </a:r>
          </a:p>
          <a:p>
            <a:r>
              <a:rPr lang="cs-CZ" sz="1800" dirty="0"/>
              <a:t>Výkup nemovitostí podmiňujících výstavbu</a:t>
            </a:r>
          </a:p>
          <a:p>
            <a:r>
              <a:rPr lang="cs-CZ" dirty="0"/>
              <a:t>Provádění inženýrské činnosti ve výstavbě</a:t>
            </a:r>
          </a:p>
          <a:p>
            <a:r>
              <a:rPr lang="cs-CZ" sz="1800" dirty="0"/>
              <a:t>Vybrané služby bezprostředně související s realizací projektu </a:t>
            </a:r>
            <a:br>
              <a:rPr lang="cs-CZ" sz="1800" dirty="0"/>
            </a:br>
            <a:r>
              <a:rPr lang="cs-CZ" sz="1800" dirty="0"/>
              <a:t>(např. p</a:t>
            </a:r>
            <a:r>
              <a:rPr lang="cs-CZ" dirty="0"/>
              <a:t>řístřešky a čekárny autobusových zastávek, související volně dostupné pevné stojany a uzamykatelné boxy na jízdní kola a zálivy autobusových zastávek)</a:t>
            </a:r>
            <a:endParaRPr lang="cs-CZ" sz="1800" dirty="0"/>
          </a:p>
          <a:p>
            <a:r>
              <a:rPr lang="cs-CZ" dirty="0"/>
              <a:t>Povinná publicita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0148C7CE-0937-4EE9-A140-0FF2CC2FF093}"/>
              </a:ext>
            </a:extLst>
          </p:cNvPr>
          <p:cNvSpPr/>
          <p:nvPr/>
        </p:nvSpPr>
        <p:spPr>
          <a:xfrm>
            <a:off x="8859265" y="466799"/>
            <a:ext cx="2588455" cy="1838178"/>
          </a:xfrm>
          <a:prstGeom prst="ellipse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Maximálně </a:t>
            </a:r>
          </a:p>
          <a:p>
            <a:pPr algn="ctr"/>
            <a:r>
              <a:rPr lang="cs-CZ" dirty="0">
                <a:solidFill>
                  <a:schemeClr val="bg1"/>
                </a:solidFill>
              </a:rPr>
              <a:t>15 % celkových způsobilých výdajů projektu</a:t>
            </a:r>
          </a:p>
        </p:txBody>
      </p:sp>
    </p:spTree>
    <p:extLst>
      <p:ext uri="{BB962C8B-B14F-4D97-AF65-F5344CB8AC3E}">
        <p14:creationId xmlns:p14="http://schemas.microsoft.com/office/powerpoint/2010/main" val="3660706299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zeta">
  <a:themeElements>
    <a:clrScheme name="MAS Broumovsko+">
      <a:dk1>
        <a:sysClr val="windowText" lastClr="000000"/>
      </a:dk1>
      <a:lt1>
        <a:sysClr val="window" lastClr="FFFFFF"/>
      </a:lt1>
      <a:dk2>
        <a:srgbClr val="42210B"/>
      </a:dk2>
      <a:lt2>
        <a:srgbClr val="DDDAD9"/>
      </a:lt2>
      <a:accent1>
        <a:srgbClr val="0094D0"/>
      </a:accent1>
      <a:accent2>
        <a:srgbClr val="E9AA1E"/>
      </a:accent2>
      <a:accent3>
        <a:srgbClr val="C07119"/>
      </a:accent3>
      <a:accent4>
        <a:srgbClr val="877E7A"/>
      </a:accent4>
      <a:accent5>
        <a:srgbClr val="4BACC6"/>
      </a:accent5>
      <a:accent6>
        <a:srgbClr val="42210B"/>
      </a:accent6>
      <a:hlink>
        <a:srgbClr val="0094D0"/>
      </a:hlink>
      <a:folHlink>
        <a:srgbClr val="0094D0"/>
      </a:folHlink>
    </a:clrScheme>
    <a:fontScheme name="MAS Broumovsko+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4546</TotalTime>
  <Words>1560</Words>
  <Application>Microsoft Office PowerPoint</Application>
  <PresentationFormat>Širokoúhlá obrazovka</PresentationFormat>
  <Paragraphs>157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Segoe Print</vt:lpstr>
      <vt:lpstr>Segoe UI</vt:lpstr>
      <vt:lpstr>Wingdings 2</vt:lpstr>
      <vt:lpstr>Wingdings 3</vt:lpstr>
      <vt:lpstr>HDOfficeLightV0</vt:lpstr>
      <vt:lpstr>Fazeta</vt:lpstr>
      <vt:lpstr>Seminář pro žadatele</vt:lpstr>
      <vt:lpstr>Obsah prezentace</vt:lpstr>
      <vt:lpstr>Představení výzvy  MAS Broumovsko+ - IROP – Doprava III</vt:lpstr>
      <vt:lpstr>Představení výzvy</vt:lpstr>
      <vt:lpstr>Oprávnění žadatelé</vt:lpstr>
      <vt:lpstr>Cílová skupina</vt:lpstr>
      <vt:lpstr>Podporované aktivity</vt:lpstr>
      <vt:lpstr>Hlavní aktivity</vt:lpstr>
      <vt:lpstr>Vedlejší aktivity</vt:lpstr>
      <vt:lpstr>Povinné přílohy k žádosti</vt:lpstr>
      <vt:lpstr>Povinné přílohy k žádosti (1)</vt:lpstr>
      <vt:lpstr>Povinné přílohy k žádosti (2)</vt:lpstr>
      <vt:lpstr>Způsobilé a nezpůsobilé výdaje</vt:lpstr>
      <vt:lpstr>Způsobilé výdaje na aktivity projektu (1)</vt:lpstr>
      <vt:lpstr>Nezpůsobilé výdaje projektu - příklady</vt:lpstr>
      <vt:lpstr>Indikátory</vt:lpstr>
      <vt:lpstr>Indikátory</vt:lpstr>
      <vt:lpstr>Způsob hodnocení  a výběru projektů</vt:lpstr>
      <vt:lpstr>Fáze hodnocení a výběru projektů</vt:lpstr>
      <vt:lpstr>Kontrola formálních náležitostí a přijatelnosti</vt:lpstr>
      <vt:lpstr>Věcné hodnocení</vt:lpstr>
      <vt:lpstr>Výběr projektů</vt:lpstr>
      <vt:lpstr>Závěrečné ověření způsobilosti a vydání právního aktu </vt:lpstr>
      <vt:lpstr>Důležité dokumenty</vt:lpstr>
      <vt:lpstr>Důležité dokumenty</vt:lpstr>
      <vt:lpstr>Dotazy</vt:lpstr>
      <vt:lpstr>Kontakt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 Broumovsko+: Podporujeme rozvoj regionu</dc:title>
  <dc:creator>Machková Michaela</dc:creator>
  <cp:lastModifiedBy>Manažer MAS</cp:lastModifiedBy>
  <cp:revision>212</cp:revision>
  <dcterms:created xsi:type="dcterms:W3CDTF">2017-05-17T08:41:52Z</dcterms:created>
  <dcterms:modified xsi:type="dcterms:W3CDTF">2021-09-16T07:16:57Z</dcterms:modified>
</cp:coreProperties>
</file>